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0" r:id="rId2"/>
    <p:sldId id="381" r:id="rId3"/>
    <p:sldId id="362" r:id="rId4"/>
    <p:sldId id="350" r:id="rId5"/>
    <p:sldId id="371" r:id="rId6"/>
    <p:sldId id="354" r:id="rId7"/>
    <p:sldId id="379" r:id="rId8"/>
    <p:sldId id="373" r:id="rId9"/>
    <p:sldId id="374" r:id="rId10"/>
    <p:sldId id="375" r:id="rId11"/>
    <p:sldId id="376" r:id="rId12"/>
    <p:sldId id="378" r:id="rId13"/>
    <p:sldId id="363" r:id="rId1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ky" initials="" lastIdx="1" clrIdx="0"/>
  <p:cmAuthor id="1" name="Ara Che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FFF99"/>
    <a:srgbClr val="CC66FF"/>
    <a:srgbClr val="9900CC"/>
    <a:srgbClr val="FFCC66"/>
    <a:srgbClr val="FF9933"/>
    <a:srgbClr val="33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1" autoAdjust="0"/>
    <p:restoredTop sz="99673" autoAdjust="0"/>
  </p:normalViewPr>
  <p:slideViewPr>
    <p:cSldViewPr>
      <p:cViewPr>
        <p:scale>
          <a:sx n="125" d="100"/>
          <a:sy n="125" d="100"/>
        </p:scale>
        <p:origin x="-1158" y="-6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CDEAE27-CFD3-4C31-8101-85A7929A9E3B}" type="datetimeFigureOut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70C60F5-AF99-4525-B768-5CE986533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4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3446D02-15D5-44DC-8C4D-CD1DC4A8EB6D}" type="datetimeFigureOut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A449563-253A-4A12-97A1-DE79537AB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63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altLang="zh-CN" smtClean="0"/>
              <a:t>Rev002</a:t>
            </a:r>
          </a:p>
          <a:p>
            <a:pPr marL="228600" indent="-228600" eaLnBrk="1" hangingPunct="1"/>
            <a:r>
              <a:rPr lang="en-US" altLang="zh-CN" smtClean="0"/>
              <a:t>Date: 2016/01/15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zh-CN" smtClean="0"/>
              <a:t>Add 2In2Out in the table in Page5.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zh-CN" smtClean="0"/>
              <a:t>Add description “</a:t>
            </a:r>
            <a:r>
              <a:rPr lang="en-US" altLang="zh-CN" smtClean="0">
                <a:solidFill>
                  <a:srgbClr val="5C5C5C"/>
                </a:solidFill>
              </a:rPr>
              <a:t>Support for graphic like logo, image</a:t>
            </a:r>
            <a:r>
              <a:rPr lang="en-US" altLang="zh-CN" smtClean="0"/>
              <a:t>” in Page6.</a:t>
            </a:r>
          </a:p>
          <a:p>
            <a:pPr marL="228600" indent="-228600" eaLnBrk="1" hangingPunct="1"/>
            <a:endParaRPr lang="en-US" altLang="zh-CN" smtClean="0"/>
          </a:p>
          <a:p>
            <a:pPr marL="228600" indent="-228600" eaLnBrk="1" hangingPunct="1"/>
            <a:r>
              <a:rPr lang="en-US" altLang="zh-CN" smtClean="0"/>
              <a:t>Rev 001</a:t>
            </a:r>
          </a:p>
          <a:p>
            <a:pPr marL="228600" indent="-228600" eaLnBrk="1" hangingPunct="1"/>
            <a:r>
              <a:rPr lang="en-US" altLang="zh-CN" smtClean="0"/>
              <a:t>Date: 2015/01/26 </a:t>
            </a:r>
          </a:p>
          <a:p>
            <a:pPr marL="228600" indent="-228600" eaLnBrk="1" hangingPunct="1"/>
            <a:r>
              <a:rPr lang="zh-CN" altLang="en-US" smtClean="0"/>
              <a:t>U</a:t>
            </a:r>
            <a:r>
              <a:rPr lang="en-US" altLang="zh-CN" smtClean="0"/>
              <a:t>pdate storage drives and features</a:t>
            </a:r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36531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b="1" smtClean="0"/>
              <a:t>Low Cost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o   ~50 cents/GB (can go lower if we make desktop-class SATA work stably with SHAS)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·         </a:t>
            </a:r>
            <a:r>
              <a:rPr lang="en-US" altLang="zh-CN" b="1" smtClean="0"/>
              <a:t>High Density Architecture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o   2 heads (in non-HA configuration), each controlling 35 x 3.5” SAS/SATA drives, housed in a 4RU package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·         </a:t>
            </a:r>
            <a:r>
              <a:rPr lang="en-US" altLang="zh-CN" b="1" smtClean="0"/>
              <a:t>Optimized ingest and streaming bandwidth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o   Ext4 file system (multi-allocator and delayed allocation for simultaneous writes clustered into continuous layouts), SHAS write back cache and read ahead (for bursts of sequential writes/reads)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·         </a:t>
            </a:r>
            <a:r>
              <a:rPr lang="en-US" altLang="zh-CN" b="1" smtClean="0"/>
              <a:t>Virtualized storage pool with NGOD support 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o   A3 for ingest and C2 for CDN transport, no external application or SRM necessary to determine content’s physical location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·         </a:t>
            </a:r>
            <a:r>
              <a:rPr lang="en-US" altLang="zh-CN" b="1" smtClean="0"/>
              <a:t>Integrated RGB packager (for 3-screen formats)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o   Allows RSDVR to be encoded in several bitrates of H.264 and then only packaged into FLV, HLS, etc. in real time when customers actually demands it from a mobile device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o   Integrated recording software (RestarTV), integrate with EPG source to initiate recording based on EPG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1ED89-E59A-48EA-8019-2B0093E9F9BC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668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B4C21-DB2A-4C70-B7B0-3FC6B57AB385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001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b="1" smtClean="0"/>
              <a:t>Low Cost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o   ~50 cents/GB (can go lower if we make desktop-class SATA work stably with SHAS)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·         </a:t>
            </a:r>
            <a:r>
              <a:rPr lang="en-US" altLang="zh-CN" b="1" smtClean="0"/>
              <a:t>High Density Architecture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o   2 heads (in non-HA configuration), each controlling 35 x 3.5” SAS/SATA drives, housed in a 4RU package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·         </a:t>
            </a:r>
            <a:r>
              <a:rPr lang="en-US" altLang="zh-CN" b="1" smtClean="0"/>
              <a:t>Optimized ingest and streaming bandwidth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o   Ext4 file system (multi-allocator and delayed allocation for simultaneous writes clustered into continuous layouts), SHAS write back cache and read ahead (for bursts of sequential writes/reads)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·         </a:t>
            </a:r>
            <a:r>
              <a:rPr lang="en-US" altLang="zh-CN" b="1" smtClean="0"/>
              <a:t>Virtualized storage pool with NGOD support 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o   A3 for ingest and C2 for CDN transport, no external application or SRM necessary to determine content’s physical location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·         </a:t>
            </a:r>
            <a:r>
              <a:rPr lang="en-US" altLang="zh-CN" b="1" smtClean="0"/>
              <a:t>Integrated RGB packager (for 3-screen formats)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o   Allows RSDVR to be encoded in several bitrates of H.264 and then only packaged into FLV, HLS, etc. in real time when customers actually demands it from a mobile device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o   Integrated recording software (RestarTV), integrate with EPG source to initiate 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966568-29A7-4322-8F34-E6981E44C862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967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6-9_tit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05150"/>
            <a:ext cx="7315200" cy="838200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4970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76" y="3943350"/>
            <a:ext cx="6333423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6-9_conten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9CB9677-C242-4008-A2E0-6C61CFAF5D55}"/>
              </a:ext>
            </a:extLst>
          </p:cNvPr>
          <p:cNvSpPr/>
          <p:nvPr userDrawn="1"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5" name="TextBox 11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976" y="57150"/>
            <a:ext cx="7790824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57200" y="1047750"/>
            <a:ext cx="8229600" cy="35052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10" name="Picture 2" descr="C:\Users\xiaojie.yu\Desktop\PPT\a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16"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6-9_conten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9CB9677-C242-4008-A2E0-6C61CFAF5D55}"/>
              </a:ext>
            </a:extLst>
          </p:cNvPr>
          <p:cNvSpPr/>
          <p:nvPr userDrawn="1"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6" name="TextBox 11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57200" y="1047750"/>
            <a:ext cx="4419600" cy="35052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53000" y="1047750"/>
            <a:ext cx="3733800" cy="3505199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95976" y="57150"/>
            <a:ext cx="7790824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C:\Users\xiaojie.yu\Desktop\PPT\a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16"/>
          <a:stretch/>
        </p:blipFill>
        <p:spPr bwMode="auto">
          <a:xfrm>
            <a:off x="228600" y="-1"/>
            <a:ext cx="1466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ser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16-9_server_su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/>
          <p:nvPr userDrawn="1"/>
        </p:nvSpPr>
        <p:spPr>
          <a:xfrm>
            <a:off x="0" y="1428750"/>
            <a:ext cx="7315200" cy="2362200"/>
          </a:xfrm>
          <a:prstGeom prst="rect">
            <a:avLst/>
          </a:prstGeom>
          <a:solidFill>
            <a:srgbClr val="49703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 userDrawn="1"/>
        </p:nvCxnSpPr>
        <p:spPr>
          <a:xfrm>
            <a:off x="457200" y="2724150"/>
            <a:ext cx="6553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4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9750"/>
            <a:ext cx="6553200" cy="792956"/>
          </a:xfrm>
        </p:spPr>
        <p:txBody>
          <a:bodyPr anchor="b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00350"/>
            <a:ext cx="6553200" cy="4572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tv st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6-9_studio_su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/>
          <p:nvPr userDrawn="1"/>
        </p:nvSpPr>
        <p:spPr>
          <a:xfrm>
            <a:off x="0" y="1428750"/>
            <a:ext cx="7315200" cy="2362200"/>
          </a:xfrm>
          <a:prstGeom prst="rect">
            <a:avLst/>
          </a:prstGeom>
          <a:solidFill>
            <a:srgbClr val="49703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 userDrawn="1"/>
        </p:nvCxnSpPr>
        <p:spPr>
          <a:xfrm>
            <a:off x="457200" y="2724150"/>
            <a:ext cx="6553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2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9750"/>
            <a:ext cx="6553200" cy="792956"/>
          </a:xfrm>
        </p:spPr>
        <p:txBody>
          <a:bodyPr anchor="b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00350"/>
            <a:ext cx="6553200" cy="4572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multi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16-9_multiscreen_su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/>
          <p:nvPr userDrawn="1"/>
        </p:nvSpPr>
        <p:spPr>
          <a:xfrm>
            <a:off x="0" y="1428750"/>
            <a:ext cx="7315200" cy="2362200"/>
          </a:xfrm>
          <a:prstGeom prst="rect">
            <a:avLst/>
          </a:prstGeom>
          <a:solidFill>
            <a:srgbClr val="49703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 userDrawn="1"/>
        </p:nvCxnSpPr>
        <p:spPr>
          <a:xfrm>
            <a:off x="457200" y="2724150"/>
            <a:ext cx="6553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3"/>
          <p:cNvSpPr txBox="1"/>
          <p:nvPr userDrawn="1"/>
        </p:nvSpPr>
        <p:spPr>
          <a:xfrm>
            <a:off x="5791200" y="482600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9750"/>
            <a:ext cx="6553200" cy="792956"/>
          </a:xfrm>
        </p:spPr>
        <p:txBody>
          <a:bodyPr anchor="b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00350"/>
            <a:ext cx="6553200" cy="4572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6-9_conten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1"/>
          <p:cNvSpPr txBox="1"/>
          <p:nvPr userDrawn="1"/>
        </p:nvSpPr>
        <p:spPr>
          <a:xfrm>
            <a:off x="5410200" y="4810125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600">
                <a:solidFill>
                  <a:srgbClr val="7F7F7F"/>
                </a:solidFill>
                <a:latin typeface="Helvetica World" pitchFamily="34" charset="0"/>
                <a:cs typeface="Helvetica World" pitchFamily="34" charset="0"/>
              </a:rPr>
              <a:t>Servers and storage for media workflows  |  www.xor-media.com</a:t>
            </a:r>
          </a:p>
          <a:p>
            <a:pPr algn="r">
              <a:defRPr/>
            </a:pPr>
            <a:endParaRPr lang="en-US" altLang="zh-CN" sz="600">
              <a:solidFill>
                <a:srgbClr val="7F7F7F"/>
              </a:solidFill>
              <a:latin typeface="Helvetica World" pitchFamily="34" charset="0"/>
              <a:cs typeface="Helvetica World" pitchFamily="34" charset="0"/>
            </a:endParaRPr>
          </a:p>
        </p:txBody>
      </p:sp>
      <p:pic>
        <p:nvPicPr>
          <p:cNvPr id="6" name="Content Placeholder 6" descr="banner_left.jpg"/>
          <p:cNvPicPr>
            <a:picLocks noChangeAspect="1"/>
          </p:cNvPicPr>
          <p:nvPr userDrawn="1"/>
        </p:nvPicPr>
        <p:blipFill>
          <a:blip r:embed="rId3"/>
          <a:srcRect l="21568" t="2597"/>
          <a:stretch>
            <a:fillRect/>
          </a:stretch>
        </p:blipFill>
        <p:spPr bwMode="auto">
          <a:xfrm>
            <a:off x="0" y="0"/>
            <a:ext cx="2438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14600" y="205979"/>
            <a:ext cx="61722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2514600" y="1200151"/>
            <a:ext cx="6172200" cy="3200400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2438400" cy="51435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6-9_conten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1"/>
          <p:cNvSpPr txBox="1"/>
          <p:nvPr userDrawn="1"/>
        </p:nvSpPr>
        <p:spPr>
          <a:xfrm>
            <a:off x="5410200" y="4810125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600" dirty="0">
                <a:solidFill>
                  <a:srgbClr val="7F7F7F"/>
                </a:solidFill>
                <a:latin typeface="Helvetica World" pitchFamily="34" charset="0"/>
                <a:cs typeface="Helvetica World" pitchFamily="34" charset="0"/>
              </a:rPr>
              <a:t>Servers and storage for media workflows  |  www.xor-media.com</a:t>
            </a:r>
          </a:p>
          <a:p>
            <a:pPr algn="r">
              <a:defRPr/>
            </a:pPr>
            <a:endParaRPr lang="en-US" altLang="zh-CN" sz="600" dirty="0">
              <a:solidFill>
                <a:srgbClr val="7F7F7F"/>
              </a:solidFill>
              <a:latin typeface="Helvetica World" pitchFamily="34" charset="0"/>
              <a:cs typeface="Helvetica World" pitchFamily="34" charset="0"/>
            </a:endParaRPr>
          </a:p>
        </p:txBody>
      </p:sp>
      <p:pic>
        <p:nvPicPr>
          <p:cNvPr id="6" name="Picture 3" descr="C:\Users\ffronda\Desktop\BC Products PPTs\parts\uml.png"/>
          <p:cNvPicPr>
            <a:picLocks noChangeAspect="1" noChangeArrowheads="1"/>
          </p:cNvPicPr>
          <p:nvPr userDrawn="1"/>
        </p:nvPicPr>
        <p:blipFill>
          <a:blip r:embed="rId3"/>
          <a:srcRect l="410" t="55772" r="16148" b="6384"/>
          <a:stretch>
            <a:fillRect/>
          </a:stretch>
        </p:blipFill>
        <p:spPr bwMode="auto">
          <a:xfrm>
            <a:off x="3193542" y="2162068"/>
            <a:ext cx="3503676" cy="135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Y:\Integrated Marketing Communications\Design\Photos\shutterstock_63539317.jpg"/>
          <p:cNvPicPr>
            <a:picLocks noChangeAspect="1" noChangeArrowheads="1"/>
          </p:cNvPicPr>
          <p:nvPr userDrawn="1"/>
        </p:nvPicPr>
        <p:blipFill rotWithShape="1">
          <a:blip r:embed="rId4"/>
          <a:srcRect l="4319" t="20499" r="4972" b="31128"/>
          <a:stretch/>
        </p:blipFill>
        <p:spPr bwMode="auto">
          <a:xfrm>
            <a:off x="-1" y="2162068"/>
            <a:ext cx="3432429" cy="135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Y:\Integrated Marketing Communications\Design\Photos\shutterstock_52432585.jpg"/>
          <p:cNvPicPr>
            <a:picLocks noChangeAspect="1" noChangeArrowheads="1"/>
          </p:cNvPicPr>
          <p:nvPr userDrawn="1"/>
        </p:nvPicPr>
        <p:blipFill rotWithShape="1">
          <a:blip r:embed="rId5"/>
          <a:srcRect l="38164" t="15161" r="2811" b="32220"/>
          <a:stretch/>
        </p:blipFill>
        <p:spPr bwMode="auto">
          <a:xfrm>
            <a:off x="6465165" y="2162068"/>
            <a:ext cx="2678835" cy="135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1200150"/>
            <a:ext cx="7315200" cy="857250"/>
          </a:xfrm>
        </p:spPr>
        <p:txBody>
          <a:bodyPr/>
          <a:lstStyle>
            <a:lvl1pPr>
              <a:defRPr>
                <a:solidFill>
                  <a:srgbClr val="4970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914400" y="2190751"/>
            <a:ext cx="7315200" cy="2209799"/>
          </a:xfr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FB99F344-6714-45F5-A77D-8EEE007B65BB}"/>
              </a:ext>
            </a:extLst>
          </p:cNvPr>
          <p:cNvGrpSpPr/>
          <p:nvPr userDrawn="1"/>
        </p:nvGrpSpPr>
        <p:grpSpPr>
          <a:xfrm rot="753091">
            <a:off x="2891803" y="912747"/>
            <a:ext cx="3360395" cy="3593393"/>
            <a:chOff x="2533127" y="-86474"/>
            <a:chExt cx="6560680" cy="7015572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34A2780D-8512-46C2-95F1-A54827069CE3}"/>
                </a:ext>
              </a:extLst>
            </p:cNvPr>
            <p:cNvGrpSpPr/>
            <p:nvPr/>
          </p:nvGrpSpPr>
          <p:grpSpPr>
            <a:xfrm rot="19199770">
              <a:off x="2533127" y="-86474"/>
              <a:ext cx="6560680" cy="7015572"/>
              <a:chOff x="3673475" y="903288"/>
              <a:chExt cx="4716463" cy="5043487"/>
            </a:xfrm>
            <a:solidFill>
              <a:srgbClr val="5FDCB1"/>
            </a:solidFill>
          </p:grpSpPr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4C719050-E6DC-4537-81BC-A8F3980C0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3" y="1455738"/>
                <a:ext cx="3479800" cy="3140075"/>
              </a:xfrm>
              <a:custGeom>
                <a:avLst/>
                <a:gdLst>
                  <a:gd name="T0" fmla="*/ 0 w 820"/>
                  <a:gd name="T1" fmla="*/ 200 h 740"/>
                  <a:gd name="T2" fmla="*/ 1 w 820"/>
                  <a:gd name="T3" fmla="*/ 195 h 740"/>
                  <a:gd name="T4" fmla="*/ 193 w 820"/>
                  <a:gd name="T5" fmla="*/ 45 h 740"/>
                  <a:gd name="T6" fmla="*/ 443 w 820"/>
                  <a:gd name="T7" fmla="*/ 19 h 740"/>
                  <a:gd name="T8" fmla="*/ 728 w 820"/>
                  <a:gd name="T9" fmla="*/ 205 h 740"/>
                  <a:gd name="T10" fmla="*/ 799 w 820"/>
                  <a:gd name="T11" fmla="*/ 538 h 740"/>
                  <a:gd name="T12" fmla="*/ 706 w 820"/>
                  <a:gd name="T13" fmla="*/ 737 h 740"/>
                  <a:gd name="T14" fmla="*/ 698 w 820"/>
                  <a:gd name="T15" fmla="*/ 738 h 740"/>
                  <a:gd name="T16" fmla="*/ 697 w 820"/>
                  <a:gd name="T17" fmla="*/ 730 h 740"/>
                  <a:gd name="T18" fmla="*/ 787 w 820"/>
                  <a:gd name="T19" fmla="*/ 536 h 740"/>
                  <a:gd name="T20" fmla="*/ 718 w 820"/>
                  <a:gd name="T21" fmla="*/ 212 h 740"/>
                  <a:gd name="T22" fmla="*/ 441 w 820"/>
                  <a:gd name="T23" fmla="*/ 31 h 740"/>
                  <a:gd name="T24" fmla="*/ 11 w 820"/>
                  <a:gd name="T25" fmla="*/ 202 h 740"/>
                  <a:gd name="T26" fmla="*/ 2 w 820"/>
                  <a:gd name="T27" fmla="*/ 204 h 740"/>
                  <a:gd name="T28" fmla="*/ 0 w 820"/>
                  <a:gd name="T29" fmla="*/ 200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0" h="740">
                    <a:moveTo>
                      <a:pt x="0" y="200"/>
                    </a:moveTo>
                    <a:cubicBezTo>
                      <a:pt x="0" y="199"/>
                      <a:pt x="0" y="197"/>
                      <a:pt x="1" y="195"/>
                    </a:cubicBezTo>
                    <a:cubicBezTo>
                      <a:pt x="50" y="128"/>
                      <a:pt x="116" y="76"/>
                      <a:pt x="193" y="45"/>
                    </a:cubicBezTo>
                    <a:cubicBezTo>
                      <a:pt x="272" y="12"/>
                      <a:pt x="359" y="3"/>
                      <a:pt x="443" y="19"/>
                    </a:cubicBezTo>
                    <a:cubicBezTo>
                      <a:pt x="560" y="41"/>
                      <a:pt x="661" y="107"/>
                      <a:pt x="728" y="205"/>
                    </a:cubicBezTo>
                    <a:cubicBezTo>
                      <a:pt x="795" y="303"/>
                      <a:pt x="820" y="421"/>
                      <a:pt x="799" y="538"/>
                    </a:cubicBezTo>
                    <a:cubicBezTo>
                      <a:pt x="785" y="611"/>
                      <a:pt x="753" y="680"/>
                      <a:pt x="706" y="737"/>
                    </a:cubicBezTo>
                    <a:cubicBezTo>
                      <a:pt x="704" y="740"/>
                      <a:pt x="700" y="740"/>
                      <a:pt x="698" y="738"/>
                    </a:cubicBezTo>
                    <a:cubicBezTo>
                      <a:pt x="695" y="736"/>
                      <a:pt x="695" y="732"/>
                      <a:pt x="697" y="730"/>
                    </a:cubicBezTo>
                    <a:cubicBezTo>
                      <a:pt x="742" y="674"/>
                      <a:pt x="773" y="607"/>
                      <a:pt x="787" y="536"/>
                    </a:cubicBezTo>
                    <a:cubicBezTo>
                      <a:pt x="808" y="422"/>
                      <a:pt x="784" y="307"/>
                      <a:pt x="718" y="212"/>
                    </a:cubicBezTo>
                    <a:cubicBezTo>
                      <a:pt x="653" y="117"/>
                      <a:pt x="555" y="52"/>
                      <a:pt x="441" y="31"/>
                    </a:cubicBezTo>
                    <a:cubicBezTo>
                      <a:pt x="277" y="0"/>
                      <a:pt x="109" y="68"/>
                      <a:pt x="11" y="202"/>
                    </a:cubicBezTo>
                    <a:cubicBezTo>
                      <a:pt x="9" y="205"/>
                      <a:pt x="5" y="206"/>
                      <a:pt x="2" y="204"/>
                    </a:cubicBezTo>
                    <a:cubicBezTo>
                      <a:pt x="1" y="203"/>
                      <a:pt x="0" y="202"/>
                      <a:pt x="0" y="20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AD733EFE-0B22-462D-956C-37E87CE9E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363" y="903288"/>
                <a:ext cx="4092575" cy="2058988"/>
              </a:xfrm>
              <a:custGeom>
                <a:avLst/>
                <a:gdLst>
                  <a:gd name="T0" fmla="*/ 0 w 964"/>
                  <a:gd name="T1" fmla="*/ 240 h 485"/>
                  <a:gd name="T2" fmla="*/ 2 w 964"/>
                  <a:gd name="T3" fmla="*/ 235 h 485"/>
                  <a:gd name="T4" fmla="*/ 528 w 964"/>
                  <a:gd name="T5" fmla="*/ 37 h 485"/>
                  <a:gd name="T6" fmla="*/ 817 w 964"/>
                  <a:gd name="T7" fmla="*/ 192 h 485"/>
                  <a:gd name="T8" fmla="*/ 963 w 964"/>
                  <a:gd name="T9" fmla="*/ 477 h 485"/>
                  <a:gd name="T10" fmla="*/ 958 w 964"/>
                  <a:gd name="T11" fmla="*/ 484 h 485"/>
                  <a:gd name="T12" fmla="*/ 951 w 964"/>
                  <a:gd name="T13" fmla="*/ 480 h 485"/>
                  <a:gd name="T14" fmla="*/ 526 w 964"/>
                  <a:gd name="T15" fmla="*/ 49 h 485"/>
                  <a:gd name="T16" fmla="*/ 11 w 964"/>
                  <a:gd name="T17" fmla="*/ 243 h 485"/>
                  <a:gd name="T18" fmla="*/ 3 w 964"/>
                  <a:gd name="T19" fmla="*/ 244 h 485"/>
                  <a:gd name="T20" fmla="*/ 0 w 964"/>
                  <a:gd name="T21" fmla="*/ 240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485">
                    <a:moveTo>
                      <a:pt x="0" y="240"/>
                    </a:moveTo>
                    <a:cubicBezTo>
                      <a:pt x="0" y="239"/>
                      <a:pt x="0" y="237"/>
                      <a:pt x="2" y="235"/>
                    </a:cubicBezTo>
                    <a:cubicBezTo>
                      <a:pt x="127" y="76"/>
                      <a:pt x="329" y="0"/>
                      <a:pt x="528" y="37"/>
                    </a:cubicBezTo>
                    <a:cubicBezTo>
                      <a:pt x="639" y="58"/>
                      <a:pt x="739" y="112"/>
                      <a:pt x="817" y="192"/>
                    </a:cubicBezTo>
                    <a:cubicBezTo>
                      <a:pt x="894" y="271"/>
                      <a:pt x="944" y="370"/>
                      <a:pt x="963" y="477"/>
                    </a:cubicBezTo>
                    <a:cubicBezTo>
                      <a:pt x="964" y="481"/>
                      <a:pt x="961" y="484"/>
                      <a:pt x="958" y="484"/>
                    </a:cubicBezTo>
                    <a:cubicBezTo>
                      <a:pt x="955" y="485"/>
                      <a:pt x="952" y="483"/>
                      <a:pt x="951" y="480"/>
                    </a:cubicBezTo>
                    <a:cubicBezTo>
                      <a:pt x="913" y="263"/>
                      <a:pt x="743" y="90"/>
                      <a:pt x="526" y="49"/>
                    </a:cubicBezTo>
                    <a:cubicBezTo>
                      <a:pt x="331" y="12"/>
                      <a:pt x="134" y="87"/>
                      <a:pt x="11" y="243"/>
                    </a:cubicBezTo>
                    <a:cubicBezTo>
                      <a:pt x="9" y="245"/>
                      <a:pt x="5" y="246"/>
                      <a:pt x="3" y="244"/>
                    </a:cubicBezTo>
                    <a:cubicBezTo>
                      <a:pt x="1" y="243"/>
                      <a:pt x="1" y="242"/>
                      <a:pt x="0" y="24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FB001C11-8E2C-4C5F-BFD3-5628F63F5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475" y="2944813"/>
                <a:ext cx="4708525" cy="2946400"/>
              </a:xfrm>
              <a:custGeom>
                <a:avLst/>
                <a:gdLst>
                  <a:gd name="T0" fmla="*/ 44 w 1109"/>
                  <a:gd name="T1" fmla="*/ 216 h 694"/>
                  <a:gd name="T2" fmla="*/ 42 w 1109"/>
                  <a:gd name="T3" fmla="*/ 6 h 694"/>
                  <a:gd name="T4" fmla="*/ 49 w 1109"/>
                  <a:gd name="T5" fmla="*/ 1 h 694"/>
                  <a:gd name="T6" fmla="*/ 54 w 1109"/>
                  <a:gd name="T7" fmla="*/ 8 h 694"/>
                  <a:gd name="T8" fmla="*/ 478 w 1109"/>
                  <a:gd name="T9" fmla="*/ 627 h 694"/>
                  <a:gd name="T10" fmla="*/ 1097 w 1109"/>
                  <a:gd name="T11" fmla="*/ 203 h 694"/>
                  <a:gd name="T12" fmla="*/ 1104 w 1109"/>
                  <a:gd name="T13" fmla="*/ 198 h 694"/>
                  <a:gd name="T14" fmla="*/ 1109 w 1109"/>
                  <a:gd name="T15" fmla="*/ 205 h 694"/>
                  <a:gd name="T16" fmla="*/ 476 w 1109"/>
                  <a:gd name="T17" fmla="*/ 639 h 694"/>
                  <a:gd name="T18" fmla="*/ 44 w 1109"/>
                  <a:gd name="T19" fmla="*/ 216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9" h="694">
                    <a:moveTo>
                      <a:pt x="44" y="216"/>
                    </a:moveTo>
                    <a:cubicBezTo>
                      <a:pt x="30" y="148"/>
                      <a:pt x="29" y="77"/>
                      <a:pt x="42" y="6"/>
                    </a:cubicBezTo>
                    <a:cubicBezTo>
                      <a:pt x="43" y="2"/>
                      <a:pt x="46" y="0"/>
                      <a:pt x="49" y="1"/>
                    </a:cubicBezTo>
                    <a:cubicBezTo>
                      <a:pt x="52" y="1"/>
                      <a:pt x="55" y="4"/>
                      <a:pt x="54" y="8"/>
                    </a:cubicBezTo>
                    <a:cubicBezTo>
                      <a:pt x="0" y="295"/>
                      <a:pt x="190" y="573"/>
                      <a:pt x="478" y="627"/>
                    </a:cubicBezTo>
                    <a:cubicBezTo>
                      <a:pt x="765" y="681"/>
                      <a:pt x="1043" y="491"/>
                      <a:pt x="1097" y="203"/>
                    </a:cubicBezTo>
                    <a:cubicBezTo>
                      <a:pt x="1097" y="200"/>
                      <a:pt x="1101" y="198"/>
                      <a:pt x="1104" y="198"/>
                    </a:cubicBezTo>
                    <a:cubicBezTo>
                      <a:pt x="1107" y="199"/>
                      <a:pt x="1109" y="202"/>
                      <a:pt x="1109" y="205"/>
                    </a:cubicBezTo>
                    <a:cubicBezTo>
                      <a:pt x="1054" y="499"/>
                      <a:pt x="770" y="694"/>
                      <a:pt x="476" y="639"/>
                    </a:cubicBezTo>
                    <a:cubicBezTo>
                      <a:pt x="253" y="597"/>
                      <a:pt x="88" y="424"/>
                      <a:pt x="44" y="21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xmlns="" id="{2E7D380E-E9AA-4F83-8612-9BEEAEC88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888" y="1323975"/>
                <a:ext cx="3671888" cy="1782763"/>
              </a:xfrm>
              <a:custGeom>
                <a:avLst/>
                <a:gdLst>
                  <a:gd name="T0" fmla="*/ 2 w 865"/>
                  <a:gd name="T1" fmla="*/ 238 h 420"/>
                  <a:gd name="T2" fmla="*/ 9 w 865"/>
                  <a:gd name="T3" fmla="*/ 206 h 420"/>
                  <a:gd name="T4" fmla="*/ 216 w 865"/>
                  <a:gd name="T5" fmla="*/ 44 h 420"/>
                  <a:gd name="T6" fmla="*/ 484 w 865"/>
                  <a:gd name="T7" fmla="*/ 17 h 420"/>
                  <a:gd name="T8" fmla="*/ 725 w 865"/>
                  <a:gd name="T9" fmla="*/ 140 h 420"/>
                  <a:gd name="T10" fmla="*/ 860 w 865"/>
                  <a:gd name="T11" fmla="*/ 366 h 420"/>
                  <a:gd name="T12" fmla="*/ 831 w 865"/>
                  <a:gd name="T13" fmla="*/ 415 h 420"/>
                  <a:gd name="T14" fmla="*/ 782 w 865"/>
                  <a:gd name="T15" fmla="*/ 386 h 420"/>
                  <a:gd name="T16" fmla="*/ 470 w 865"/>
                  <a:gd name="T17" fmla="*/ 95 h 420"/>
                  <a:gd name="T18" fmla="*/ 73 w 865"/>
                  <a:gd name="T19" fmla="*/ 253 h 420"/>
                  <a:gd name="T20" fmla="*/ 18 w 865"/>
                  <a:gd name="T21" fmla="*/ 262 h 420"/>
                  <a:gd name="T22" fmla="*/ 2 w 865"/>
                  <a:gd name="T23" fmla="*/ 238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5" h="420">
                    <a:moveTo>
                      <a:pt x="2" y="238"/>
                    </a:moveTo>
                    <a:cubicBezTo>
                      <a:pt x="0" y="227"/>
                      <a:pt x="2" y="216"/>
                      <a:pt x="9" y="206"/>
                    </a:cubicBezTo>
                    <a:cubicBezTo>
                      <a:pt x="61" y="134"/>
                      <a:pt x="133" y="78"/>
                      <a:pt x="216" y="44"/>
                    </a:cubicBezTo>
                    <a:cubicBezTo>
                      <a:pt x="301" y="9"/>
                      <a:pt x="394" y="0"/>
                      <a:pt x="484" y="17"/>
                    </a:cubicBezTo>
                    <a:cubicBezTo>
                      <a:pt x="575" y="34"/>
                      <a:pt x="659" y="76"/>
                      <a:pt x="725" y="140"/>
                    </a:cubicBezTo>
                    <a:cubicBezTo>
                      <a:pt x="790" y="201"/>
                      <a:pt x="837" y="279"/>
                      <a:pt x="860" y="366"/>
                    </a:cubicBezTo>
                    <a:cubicBezTo>
                      <a:pt x="865" y="387"/>
                      <a:pt x="852" y="409"/>
                      <a:pt x="831" y="415"/>
                    </a:cubicBezTo>
                    <a:cubicBezTo>
                      <a:pt x="810" y="420"/>
                      <a:pt x="788" y="408"/>
                      <a:pt x="782" y="386"/>
                    </a:cubicBezTo>
                    <a:cubicBezTo>
                      <a:pt x="743" y="238"/>
                      <a:pt x="620" y="124"/>
                      <a:pt x="470" y="95"/>
                    </a:cubicBezTo>
                    <a:cubicBezTo>
                      <a:pt x="319" y="67"/>
                      <a:pt x="163" y="129"/>
                      <a:pt x="73" y="253"/>
                    </a:cubicBezTo>
                    <a:cubicBezTo>
                      <a:pt x="60" y="271"/>
                      <a:pt x="35" y="275"/>
                      <a:pt x="18" y="262"/>
                    </a:cubicBezTo>
                    <a:cubicBezTo>
                      <a:pt x="9" y="256"/>
                      <a:pt x="4" y="248"/>
                      <a:pt x="2" y="23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xmlns="" id="{E34536F9-4523-4A0E-BDDA-57906323D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588" y="4664076"/>
                <a:ext cx="3816351" cy="1282699"/>
              </a:xfrm>
              <a:custGeom>
                <a:avLst/>
                <a:gdLst>
                  <a:gd name="T0" fmla="*/ 3 w 899"/>
                  <a:gd name="T1" fmla="*/ 53 h 302"/>
                  <a:gd name="T2" fmla="*/ 17 w 899"/>
                  <a:gd name="T3" fmla="*/ 15 h 302"/>
                  <a:gd name="T4" fmla="*/ 73 w 899"/>
                  <a:gd name="T5" fmla="*/ 20 h 302"/>
                  <a:gd name="T6" fmla="*/ 256 w 899"/>
                  <a:gd name="T7" fmla="*/ 156 h 302"/>
                  <a:gd name="T8" fmla="*/ 362 w 899"/>
                  <a:gd name="T9" fmla="*/ 188 h 302"/>
                  <a:gd name="T10" fmla="*/ 806 w 899"/>
                  <a:gd name="T11" fmla="*/ 50 h 302"/>
                  <a:gd name="T12" fmla="*/ 825 w 899"/>
                  <a:gd name="T13" fmla="*/ 30 h 302"/>
                  <a:gd name="T14" fmla="*/ 881 w 899"/>
                  <a:gd name="T15" fmla="*/ 27 h 302"/>
                  <a:gd name="T16" fmla="*/ 885 w 899"/>
                  <a:gd name="T17" fmla="*/ 83 h 302"/>
                  <a:gd name="T18" fmla="*/ 862 w 899"/>
                  <a:gd name="T19" fmla="*/ 107 h 302"/>
                  <a:gd name="T20" fmla="*/ 347 w 899"/>
                  <a:gd name="T21" fmla="*/ 267 h 302"/>
                  <a:gd name="T22" fmla="*/ 224 w 899"/>
                  <a:gd name="T23" fmla="*/ 229 h 302"/>
                  <a:gd name="T24" fmla="*/ 12 w 899"/>
                  <a:gd name="T25" fmla="*/ 71 h 302"/>
                  <a:gd name="T26" fmla="*/ 3 w 899"/>
                  <a:gd name="T27" fmla="*/ 5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9" h="302">
                    <a:moveTo>
                      <a:pt x="3" y="53"/>
                    </a:moveTo>
                    <a:cubicBezTo>
                      <a:pt x="0" y="39"/>
                      <a:pt x="5" y="24"/>
                      <a:pt x="17" y="15"/>
                    </a:cubicBezTo>
                    <a:cubicBezTo>
                      <a:pt x="34" y="0"/>
                      <a:pt x="59" y="3"/>
                      <a:pt x="73" y="20"/>
                    </a:cubicBezTo>
                    <a:cubicBezTo>
                      <a:pt x="122" y="78"/>
                      <a:pt x="185" y="126"/>
                      <a:pt x="256" y="156"/>
                    </a:cubicBezTo>
                    <a:cubicBezTo>
                      <a:pt x="289" y="171"/>
                      <a:pt x="325" y="182"/>
                      <a:pt x="362" y="188"/>
                    </a:cubicBezTo>
                    <a:cubicBezTo>
                      <a:pt x="524" y="219"/>
                      <a:pt x="690" y="167"/>
                      <a:pt x="806" y="50"/>
                    </a:cubicBezTo>
                    <a:cubicBezTo>
                      <a:pt x="812" y="44"/>
                      <a:pt x="819" y="37"/>
                      <a:pt x="825" y="30"/>
                    </a:cubicBezTo>
                    <a:cubicBezTo>
                      <a:pt x="839" y="13"/>
                      <a:pt x="865" y="12"/>
                      <a:pt x="881" y="27"/>
                    </a:cubicBezTo>
                    <a:cubicBezTo>
                      <a:pt x="898" y="41"/>
                      <a:pt x="899" y="67"/>
                      <a:pt x="885" y="83"/>
                    </a:cubicBezTo>
                    <a:cubicBezTo>
                      <a:pt x="877" y="91"/>
                      <a:pt x="870" y="99"/>
                      <a:pt x="862" y="107"/>
                    </a:cubicBezTo>
                    <a:cubicBezTo>
                      <a:pt x="728" y="242"/>
                      <a:pt x="535" y="302"/>
                      <a:pt x="347" y="267"/>
                    </a:cubicBezTo>
                    <a:cubicBezTo>
                      <a:pt x="305" y="259"/>
                      <a:pt x="263" y="246"/>
                      <a:pt x="224" y="229"/>
                    </a:cubicBezTo>
                    <a:cubicBezTo>
                      <a:pt x="142" y="194"/>
                      <a:pt x="69" y="139"/>
                      <a:pt x="12" y="71"/>
                    </a:cubicBezTo>
                    <a:cubicBezTo>
                      <a:pt x="7" y="66"/>
                      <a:pt x="5" y="60"/>
                      <a:pt x="3" y="5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A6335406-BBB2-4F58-ACEF-F9647D15A640}"/>
                </a:ext>
              </a:extLst>
            </p:cNvPr>
            <p:cNvSpPr/>
            <p:nvPr/>
          </p:nvSpPr>
          <p:spPr>
            <a:xfrm>
              <a:off x="5098372" y="6200461"/>
              <a:ext cx="461644" cy="461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9AD1887B-81D9-40E1-B4A4-F72D11DBE9A9}"/>
                </a:ext>
              </a:extLst>
            </p:cNvPr>
            <p:cNvSpPr/>
            <p:nvPr/>
          </p:nvSpPr>
          <p:spPr>
            <a:xfrm>
              <a:off x="7133150" y="978531"/>
              <a:ext cx="461644" cy="461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2162068"/>
            <a:ext cx="9144000" cy="135998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4781550"/>
            <a:ext cx="3048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Helvetica World" pitchFamily="34" charset="0"/>
                <a:ea typeface="+mn-ea"/>
                <a:cs typeface="Helvetica World" pitchFamily="34" charset="0"/>
              </a:rPr>
              <a:t>Servers and storage for media workflows  |  www.xor-media.com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6" r:id="rId3"/>
    <p:sldLayoutId id="2147483678" r:id="rId4"/>
    <p:sldLayoutId id="2147483679" r:id="rId5"/>
    <p:sldLayoutId id="2147483680" r:id="rId6"/>
    <p:sldLayoutId id="2147483689" r:id="rId7"/>
    <p:sldLayoutId id="2147483690" r:id="rId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/>
          <a:ea typeface="Helvetica World"/>
          <a:cs typeface="Helvetica Worl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/>
          <a:ea typeface="Helvetica World"/>
          <a:cs typeface="Helvetica Worl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/>
          <a:ea typeface="Helvetica World"/>
          <a:cs typeface="Helvetica Worl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/>
          <a:ea typeface="Helvetica World"/>
          <a:cs typeface="Helvetica World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/>
          <a:ea typeface="Helvetica World"/>
          <a:cs typeface="Helvetica World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/>
          <a:ea typeface="Helvetica World"/>
          <a:cs typeface="Helvetica World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/>
          <a:ea typeface="Helvetica World"/>
          <a:cs typeface="Helvetica World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World"/>
          <a:ea typeface="Helvetica World"/>
          <a:cs typeface="Helvetica Worl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World" pitchFamily="34" charset="0"/>
          <a:ea typeface="Helvetica World"/>
          <a:cs typeface="Helvetica World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>
          <a:xfrm>
            <a:off x="457200" y="3105150"/>
            <a:ext cx="8458200" cy="838200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ea typeface="宋体" charset="-122"/>
              </a:rPr>
              <a:t>MediaServer C Series</a:t>
            </a:r>
          </a:p>
        </p:txBody>
      </p:sp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447675" y="3943350"/>
            <a:ext cx="6638925" cy="609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zh-CN" sz="3200" dirty="0" smtClean="0">
                <a:solidFill>
                  <a:srgbClr val="8D8D8D"/>
                </a:solidFill>
                <a:ea typeface="宋体" charset="-122"/>
              </a:rPr>
              <a:t>Multi-channel SD/HD/4K Video Server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/>
          </p:cNvSpPr>
          <p:nvPr/>
        </p:nvSpPr>
        <p:spPr bwMode="auto">
          <a:xfrm>
            <a:off x="533400" y="1123950"/>
            <a:ext cx="739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000" dirty="0">
                <a:solidFill>
                  <a:srgbClr val="5C5C5C"/>
                </a:solidFill>
                <a:cs typeface="Helvetica World" pitchFamily="34" charset="0"/>
              </a:rPr>
              <a:t>Support various media file formats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Offers open media format </a:t>
            </a:r>
            <a:r>
              <a:rPr lang="en-US" altLang="zh-CN" dirty="0" smtClean="0">
                <a:solidFill>
                  <a:srgbClr val="5C5C5C"/>
                </a:solidFill>
                <a:cs typeface="Helvetica World" pitchFamily="34" charset="0"/>
              </a:rPr>
              <a:t>supporting </a:t>
            </a: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for MPEG-2, DV, MXF, QuickTime, MOV, </a:t>
            </a:r>
            <a:r>
              <a:rPr lang="en-US" altLang="zh-CN" dirty="0" err="1">
                <a:solidFill>
                  <a:srgbClr val="5C5C5C"/>
                </a:solidFill>
                <a:cs typeface="Helvetica World" pitchFamily="34" charset="0"/>
              </a:rPr>
              <a:t>DNxHD</a:t>
            </a: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 and AVC-Intra, </a:t>
            </a:r>
            <a:r>
              <a:rPr lang="en-US" altLang="zh-CN" dirty="0" smtClean="0">
                <a:solidFill>
                  <a:srgbClr val="5C5C5C"/>
                </a:solidFill>
                <a:cs typeface="Helvetica World" pitchFamily="34" charset="0"/>
              </a:rPr>
              <a:t>etc.</a:t>
            </a:r>
            <a:endParaRPr lang="en-US" altLang="zh-CN" dirty="0">
              <a:solidFill>
                <a:srgbClr val="5C5C5C"/>
              </a:solidFill>
              <a:cs typeface="Helvetica World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Back-to-back </a:t>
            </a:r>
            <a:r>
              <a:rPr lang="en-US" altLang="zh-CN" dirty="0" err="1">
                <a:solidFill>
                  <a:srgbClr val="5C5C5C"/>
                </a:solidFill>
                <a:cs typeface="Helvetica World" pitchFamily="34" charset="0"/>
              </a:rPr>
              <a:t>playout</a:t>
            </a: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 of multi-formats and multiplexes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en-US" altLang="zh-CN" dirty="0">
              <a:solidFill>
                <a:srgbClr val="5C5C5C"/>
              </a:solidFill>
              <a:cs typeface="Helvetica Wor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000" dirty="0">
                <a:solidFill>
                  <a:srgbClr val="5C5C5C"/>
                </a:solidFill>
                <a:cs typeface="Helvetica World" pitchFamily="34" charset="0"/>
              </a:rPr>
              <a:t>Seamless Integration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Communicates with third-party applications such as automation system via VDCP or API and media asset manager via API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Works with XOR </a:t>
            </a:r>
            <a:r>
              <a:rPr lang="en-US" altLang="zh-CN" dirty="0" err="1">
                <a:solidFill>
                  <a:srgbClr val="5C5C5C"/>
                </a:solidFill>
                <a:cs typeface="Helvetica World" pitchFamily="34" charset="0"/>
              </a:rPr>
              <a:t>MediaController</a:t>
            </a: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 Application for </a:t>
            </a:r>
            <a:r>
              <a:rPr lang="en-US" altLang="zh-CN" dirty="0" err="1">
                <a:solidFill>
                  <a:srgbClr val="5C5C5C"/>
                </a:solidFill>
                <a:cs typeface="Helvetica World" pitchFamily="34" charset="0"/>
              </a:rPr>
              <a:t>recordlist</a:t>
            </a: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/playlist scheduling and controlling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Able to work with XOR </a:t>
            </a:r>
            <a:r>
              <a:rPr lang="en-US" altLang="zh-CN" dirty="0" smtClean="0">
                <a:solidFill>
                  <a:srgbClr val="5C5C5C"/>
                </a:solidFill>
                <a:cs typeface="Helvetica World" pitchFamily="34" charset="0"/>
              </a:rPr>
              <a:t>UML N </a:t>
            </a:r>
            <a:r>
              <a:rPr lang="en-US" altLang="zh-CN" dirty="0" err="1" smtClean="0">
                <a:solidFill>
                  <a:srgbClr val="5C5C5C"/>
                </a:solidFill>
                <a:cs typeface="Helvetica World" pitchFamily="34" charset="0"/>
              </a:rPr>
              <a:t>CloudAqua</a:t>
            </a:r>
            <a:endParaRPr lang="en-US" altLang="zh-CN" dirty="0">
              <a:solidFill>
                <a:srgbClr val="5C5C5C"/>
              </a:solidFill>
              <a:cs typeface="Helvetica Worl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95976" y="57150"/>
            <a:ext cx="779082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497039"/>
                </a:solidFill>
                <a:latin typeface="Helvetica World" pitchFamily="34" charset="0"/>
                <a:ea typeface="Helvetica World"/>
                <a:cs typeface="Helvetica World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9pPr>
          </a:lstStyle>
          <a:p>
            <a:r>
              <a:rPr lang="en-US" altLang="zh-CN" sz="3000" dirty="0">
                <a:ea typeface="宋体" charset="-122"/>
              </a:rPr>
              <a:t>Open Technology</a:t>
            </a:r>
            <a:endParaRPr lang="en-US" altLang="zh-CN" sz="3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VTorres\Desktop\dreamstime_14598508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23529" r="-1"/>
          <a:stretch/>
        </p:blipFill>
        <p:spPr bwMode="auto">
          <a:xfrm>
            <a:off x="550467" y="1657350"/>
            <a:ext cx="1888203" cy="1851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extLst/>
        </p:spPr>
      </p:pic>
      <p:sp>
        <p:nvSpPr>
          <p:cNvPr id="38915" name="Rectangle 3"/>
          <p:cNvSpPr>
            <a:spLocks/>
          </p:cNvSpPr>
          <p:nvPr/>
        </p:nvSpPr>
        <p:spPr bwMode="auto">
          <a:xfrm>
            <a:off x="2819400" y="1123950"/>
            <a:ext cx="5562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Scalability</a:t>
            </a:r>
            <a:endParaRPr lang="en-US" altLang="zh-CN" sz="2000" dirty="0">
              <a:solidFill>
                <a:srgbClr val="5C5C5C"/>
              </a:solidFill>
              <a:cs typeface="Helvetica World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Beginning with 4 channels scalable up to 8 channels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Upgrade Kit expands local storage capacity up to </a:t>
            </a:r>
            <a:r>
              <a:rPr lang="en-US" altLang="zh-CN" dirty="0" smtClean="0">
                <a:solidFill>
                  <a:srgbClr val="5C5C5C"/>
                </a:solidFill>
                <a:cs typeface="Helvetica World" pitchFamily="34" charset="0"/>
              </a:rPr>
              <a:t>128TB</a:t>
            </a:r>
            <a:endParaRPr lang="en-US" altLang="zh-CN" dirty="0">
              <a:solidFill>
                <a:srgbClr val="5C5C5C"/>
              </a:solidFill>
              <a:cs typeface="Helvetica Wor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HD-Capability</a:t>
            </a:r>
            <a:endParaRPr lang="en-US" altLang="zh-CN" sz="2000" dirty="0">
              <a:solidFill>
                <a:srgbClr val="5C5C5C"/>
              </a:solidFill>
              <a:cs typeface="Helvetica World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Support for 8 HD channels of 1080i and 720p or 4 simulcast channels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HD/SD switchable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Support for up/down </a:t>
            </a:r>
            <a:r>
              <a:rPr lang="en-US" altLang="zh-CN" dirty="0" smtClean="0">
                <a:solidFill>
                  <a:srgbClr val="5C5C5C"/>
                </a:solidFill>
                <a:cs typeface="Helvetica World" pitchFamily="34" charset="0"/>
              </a:rPr>
              <a:t>conversion and </a:t>
            </a: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cross conversion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UHD-Capability</a:t>
            </a:r>
            <a:endParaRPr lang="en-US" altLang="zh-CN" sz="2000" dirty="0">
              <a:solidFill>
                <a:srgbClr val="5C5C5C"/>
              </a:solidFill>
              <a:cs typeface="Helvetica World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Support </a:t>
            </a:r>
            <a:r>
              <a:rPr lang="en-US" altLang="zh-CN" dirty="0" smtClean="0">
                <a:solidFill>
                  <a:srgbClr val="5C5C5C"/>
                </a:solidFill>
                <a:cs typeface="Helvetica World" pitchFamily="34" charset="0"/>
              </a:rPr>
              <a:t>for 1 </a:t>
            </a: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U</a:t>
            </a:r>
            <a:r>
              <a:rPr lang="en-US" altLang="zh-CN" dirty="0" smtClean="0">
                <a:solidFill>
                  <a:srgbClr val="5C5C5C"/>
                </a:solidFill>
                <a:cs typeface="Helvetica World" pitchFamily="34" charset="0"/>
              </a:rPr>
              <a:t>HD channel</a:t>
            </a:r>
            <a:endParaRPr lang="en-US" altLang="zh-CN" dirty="0">
              <a:solidFill>
                <a:srgbClr val="5C5C5C"/>
              </a:solidFill>
              <a:cs typeface="Helvetica World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Support </a:t>
            </a:r>
            <a:r>
              <a:rPr lang="en-US" altLang="zh-CN" dirty="0" smtClean="0">
                <a:solidFill>
                  <a:srgbClr val="5C5C5C"/>
                </a:solidFill>
                <a:cs typeface="Helvetica World" pitchFamily="34" charset="0"/>
              </a:rPr>
              <a:t>for HD Up </a:t>
            </a:r>
            <a:r>
              <a:rPr lang="en-US" altLang="zh-CN" dirty="0">
                <a:solidFill>
                  <a:srgbClr val="5C5C5C"/>
                </a:solidFill>
                <a:cs typeface="Helvetica World" pitchFamily="34" charset="0"/>
              </a:rPr>
              <a:t>C</a:t>
            </a:r>
            <a:r>
              <a:rPr lang="en-US" altLang="zh-CN" dirty="0" smtClean="0">
                <a:solidFill>
                  <a:srgbClr val="5C5C5C"/>
                </a:solidFill>
                <a:cs typeface="Helvetica World" pitchFamily="34" charset="0"/>
              </a:rPr>
              <a:t>onversion</a:t>
            </a:r>
            <a:endParaRPr lang="en-US" altLang="zh-CN" dirty="0">
              <a:solidFill>
                <a:srgbClr val="5C5C5C"/>
              </a:solidFill>
              <a:cs typeface="Helvetica Worl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95976" y="57150"/>
            <a:ext cx="779082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497039"/>
                </a:solidFill>
                <a:latin typeface="Helvetica World" pitchFamily="34" charset="0"/>
                <a:ea typeface="Helvetica World"/>
                <a:cs typeface="Helvetica World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9pPr>
          </a:lstStyle>
          <a:p>
            <a:r>
              <a:rPr lang="en-US" altLang="zh-CN" sz="3000" dirty="0">
                <a:ea typeface="宋体" charset="-122"/>
              </a:rPr>
              <a:t>Technology Advances</a:t>
            </a:r>
            <a:endParaRPr lang="en-US" altLang="zh-CN" sz="3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533400" y="1352550"/>
            <a:ext cx="609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/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789906"/>
            <a:ext cx="3113088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5562600" y="3313906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zh-CN" dirty="0">
                <a:solidFill>
                  <a:schemeClr val="accent1"/>
                </a:solidFill>
              </a:rPr>
              <a:t>Broadcast Quality Server</a:t>
            </a:r>
          </a:p>
        </p:txBody>
      </p:sp>
      <p:sp>
        <p:nvSpPr>
          <p:cNvPr id="39941" name="Rectangle 6"/>
          <p:cNvSpPr>
            <a:spLocks/>
          </p:cNvSpPr>
          <p:nvPr/>
        </p:nvSpPr>
        <p:spPr bwMode="auto">
          <a:xfrm>
            <a:off x="533400" y="1408906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A </a:t>
            </a:r>
            <a:r>
              <a:rPr lang="en-US" altLang="zh-CN" sz="2000" dirty="0">
                <a:solidFill>
                  <a:srgbClr val="5C5C5C"/>
                </a:solidFill>
                <a:cs typeface="Helvetica World" pitchFamily="34" charset="0"/>
              </a:rPr>
              <a:t>la carte channel configuration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000" dirty="0">
                <a:solidFill>
                  <a:srgbClr val="5C5C5C"/>
                </a:solidFill>
                <a:cs typeface="Helvetica World" pitchFamily="34" charset="0"/>
              </a:rPr>
              <a:t>Support </a:t>
            </a:r>
            <a:r>
              <a:rPr lang="en-US" altLang="zh-CN" sz="2000" dirty="0">
                <a:solidFill>
                  <a:srgbClr val="5C5C5C"/>
                </a:solidFill>
              </a:rPr>
              <a:t>for up/down and cross conversion</a:t>
            </a:r>
            <a:endParaRPr lang="en-US" altLang="zh-CN" sz="2000" dirty="0">
              <a:solidFill>
                <a:srgbClr val="5C5C5C"/>
              </a:solidFill>
              <a:cs typeface="Helvetica World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000" dirty="0">
                <a:solidFill>
                  <a:srgbClr val="5C5C5C"/>
                </a:solidFill>
                <a:cs typeface="Helvetica World" pitchFamily="34" charset="0"/>
              </a:rPr>
              <a:t>MPEG-2, DV, MXF, QuickTime, MOV, </a:t>
            </a:r>
            <a:r>
              <a:rPr lang="en-US" altLang="zh-CN" sz="2000" dirty="0" err="1" smtClean="0">
                <a:solidFill>
                  <a:srgbClr val="5C5C5C"/>
                </a:solidFill>
                <a:cs typeface="Helvetica World" pitchFamily="34" charset="0"/>
              </a:rPr>
              <a:t>DNxHD</a:t>
            </a:r>
            <a:r>
              <a:rPr lang="en-US" altLang="zh-CN" sz="2000" dirty="0">
                <a:solidFill>
                  <a:srgbClr val="5C5C5C"/>
                </a:solidFill>
                <a:cs typeface="Helvetica World" pitchFamily="34" charset="0"/>
              </a:rPr>
              <a:t>, AVC-Intra and </a:t>
            </a: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XAVC </a:t>
            </a:r>
            <a:r>
              <a:rPr lang="en-US" altLang="zh-CN" sz="2000" dirty="0">
                <a:solidFill>
                  <a:srgbClr val="5C5C5C"/>
                </a:solidFill>
                <a:cs typeface="Helvetica World" pitchFamily="34" charset="0"/>
              </a:rPr>
              <a:t>format support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000" dirty="0">
                <a:solidFill>
                  <a:srgbClr val="5C5C5C"/>
                </a:solidFill>
                <a:cs typeface="Helvetica World" pitchFamily="34" charset="0"/>
              </a:rPr>
              <a:t>Direct streaming with local storage or </a:t>
            </a: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XOR UML N </a:t>
            </a:r>
            <a:r>
              <a:rPr lang="en-US" altLang="zh-CN" sz="2000" dirty="0" err="1" smtClean="0">
                <a:solidFill>
                  <a:srgbClr val="5C5C5C"/>
                </a:solidFill>
                <a:cs typeface="Helvetica World" pitchFamily="34" charset="0"/>
              </a:rPr>
              <a:t>CloudAqua</a:t>
            </a:r>
            <a:r>
              <a:rPr lang="en-US" altLang="zh-CN" sz="2000" dirty="0">
                <a:solidFill>
                  <a:srgbClr val="5C5C5C"/>
                </a:solidFill>
                <a:cs typeface="Helvetica World" pitchFamily="34" charset="0"/>
              </a:rPr>
              <a:t> </a:t>
            </a: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storage</a:t>
            </a:r>
            <a:endParaRPr lang="en-US" altLang="zh-CN" sz="2000" dirty="0">
              <a:solidFill>
                <a:srgbClr val="5C5C5C"/>
              </a:solidFill>
              <a:cs typeface="Helvetica World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000" dirty="0">
                <a:solidFill>
                  <a:srgbClr val="5C5C5C"/>
                </a:solidFill>
                <a:cs typeface="Helvetica World" pitchFamily="34" charset="0"/>
              </a:rPr>
              <a:t>Up to </a:t>
            </a: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128TB </a:t>
            </a:r>
            <a:r>
              <a:rPr lang="en-US" altLang="zh-CN" sz="2000" dirty="0">
                <a:solidFill>
                  <a:srgbClr val="5C5C5C"/>
                </a:solidFill>
                <a:cs typeface="Helvetica World" pitchFamily="34" charset="0"/>
              </a:rPr>
              <a:t>local storage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5976" y="57150"/>
            <a:ext cx="779082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497039"/>
                </a:solidFill>
                <a:latin typeface="Helvetica World" pitchFamily="34" charset="0"/>
                <a:ea typeface="Helvetica World"/>
                <a:cs typeface="Helvetica World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9pPr>
          </a:lstStyle>
          <a:p>
            <a:r>
              <a:rPr lang="en-US" altLang="zh-CN" sz="3000" dirty="0">
                <a:ea typeface="宋体" charset="-122"/>
              </a:rPr>
              <a:t>Highlights </a:t>
            </a:r>
            <a:endParaRPr lang="en-US" altLang="zh-CN" sz="3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4"/>
          <p:cNvSpPr>
            <a:spLocks noGrp="1"/>
          </p:cNvSpPr>
          <p:nvPr>
            <p:ph type="title"/>
          </p:nvPr>
        </p:nvSpPr>
        <p:spPr>
          <a:xfrm>
            <a:off x="2933700" y="2419350"/>
            <a:ext cx="3276600" cy="857250"/>
          </a:xfrm>
        </p:spPr>
        <p:txBody>
          <a:bodyPr/>
          <a:lstStyle/>
          <a:p>
            <a:pPr algn="ctr" eaLnBrk="1" hangingPunct="1"/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ea typeface="宋体" charset="-122"/>
              </a:rPr>
              <a:t>Thank you!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7"/>
          <p:cNvGrpSpPr>
            <a:grpSpLocks/>
          </p:cNvGrpSpPr>
          <p:nvPr/>
        </p:nvGrpSpPr>
        <p:grpSpPr bwMode="auto">
          <a:xfrm>
            <a:off x="2286000" y="2038350"/>
            <a:ext cx="2613025" cy="1004888"/>
            <a:chOff x="789473" y="526153"/>
            <a:chExt cx="7273705" cy="4734033"/>
          </a:xfrm>
        </p:grpSpPr>
        <p:sp>
          <p:nvSpPr>
            <p:cNvPr id="12" name="Cloud 133"/>
            <p:cNvSpPr/>
            <p:nvPr/>
          </p:nvSpPr>
          <p:spPr>
            <a:xfrm rot="11089274">
              <a:off x="789473" y="526153"/>
              <a:ext cx="7273705" cy="4584459"/>
            </a:xfrm>
            <a:prstGeom prst="cloud">
              <a:avLst/>
            </a:prstGeom>
            <a:solidFill>
              <a:srgbClr val="9C247F">
                <a:alpha val="2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Cloud 134"/>
            <p:cNvSpPr/>
            <p:nvPr/>
          </p:nvSpPr>
          <p:spPr>
            <a:xfrm rot="11089274">
              <a:off x="1089966" y="780430"/>
              <a:ext cx="6964374" cy="4479756"/>
            </a:xfrm>
            <a:prstGeom prst="cloud">
              <a:avLst/>
            </a:prstGeom>
            <a:solidFill>
              <a:srgbClr val="9C247F">
                <a:alpha val="2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Cloud 135"/>
            <p:cNvSpPr/>
            <p:nvPr/>
          </p:nvSpPr>
          <p:spPr>
            <a:xfrm rot="11089274">
              <a:off x="1023682" y="967400"/>
              <a:ext cx="6964374" cy="3971199"/>
            </a:xfrm>
            <a:prstGeom prst="cloud">
              <a:avLst/>
            </a:prstGeom>
            <a:solidFill>
              <a:srgbClr val="9C247F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381000" y="4329113"/>
            <a:ext cx="4338638" cy="60960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987" name="Rounded Rectangle 22"/>
          <p:cNvSpPr>
            <a:spLocks noChangeArrowheads="1"/>
          </p:cNvSpPr>
          <p:nvPr/>
        </p:nvSpPr>
        <p:spPr bwMode="auto">
          <a:xfrm>
            <a:off x="381000" y="4316413"/>
            <a:ext cx="4338638" cy="225425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Baseband</a:t>
            </a:r>
          </a:p>
        </p:txBody>
      </p:sp>
      <p:grpSp>
        <p:nvGrpSpPr>
          <p:cNvPr id="41988" name="Group 2"/>
          <p:cNvGrpSpPr>
            <a:grpSpLocks noChangeAspect="1"/>
          </p:cNvGrpSpPr>
          <p:nvPr/>
        </p:nvGrpSpPr>
        <p:grpSpPr bwMode="auto">
          <a:xfrm>
            <a:off x="838200" y="4633913"/>
            <a:ext cx="423863" cy="187325"/>
            <a:chOff x="456799" y="3378566"/>
            <a:chExt cx="914400" cy="396477"/>
          </a:xfrm>
        </p:grpSpPr>
        <p:pic>
          <p:nvPicPr>
            <p:cNvPr id="42107" name="Picture 12" descr="\\Seafilea\marketing\Public\Kristen G\SEAC ICON LIBRARY_FINAL\HD-Video-Camera_12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799" y="3378566"/>
              <a:ext cx="457200" cy="39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08" name="Picture 12" descr="\\Seafilea\marketing\Public\Kristen G\SEAC ICON LIBRARY_FINAL\HD-Video-Camera_12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399" y="3378566"/>
              <a:ext cx="457200" cy="39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09" name="Picture 12" descr="\\Seafilea\marketing\Public\Kristen G\SEAC ICON LIBRARY_FINAL\HD-Video-Camera_12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3999" y="3378566"/>
              <a:ext cx="457200" cy="39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9" name="TextBox 112"/>
          <p:cNvSpPr txBox="1">
            <a:spLocks noChangeArrowheads="1"/>
          </p:cNvSpPr>
          <p:nvPr/>
        </p:nvSpPr>
        <p:spPr bwMode="auto">
          <a:xfrm>
            <a:off x="1182688" y="4602163"/>
            <a:ext cx="471487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Studio</a:t>
            </a:r>
          </a:p>
        </p:txBody>
      </p:sp>
      <p:sp>
        <p:nvSpPr>
          <p:cNvPr id="41990" name="TextBox 113"/>
          <p:cNvSpPr txBox="1">
            <a:spLocks noChangeArrowheads="1"/>
          </p:cNvSpPr>
          <p:nvPr/>
        </p:nvSpPr>
        <p:spPr bwMode="auto">
          <a:xfrm>
            <a:off x="2185988" y="4557713"/>
            <a:ext cx="6429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Outside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Broadcast</a:t>
            </a:r>
          </a:p>
        </p:txBody>
      </p:sp>
      <p:pic>
        <p:nvPicPr>
          <p:cNvPr id="17" name="Picture 32" descr="live_antenn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557713"/>
            <a:ext cx="417513" cy="28416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41992" name="Picture 7" descr="\\Seafilea\marketing\Public\Kristen G\SEAC ICON LIBRARY_FINAL\satellite_dis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557713"/>
            <a:ext cx="3127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Box 111"/>
          <p:cNvSpPr txBox="1">
            <a:spLocks noChangeArrowheads="1"/>
          </p:cNvSpPr>
          <p:nvPr/>
        </p:nvSpPr>
        <p:spPr bwMode="auto">
          <a:xfrm>
            <a:off x="3467100" y="4597400"/>
            <a:ext cx="369888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Live</a:t>
            </a:r>
          </a:p>
        </p:txBody>
      </p:sp>
      <p:sp>
        <p:nvSpPr>
          <p:cNvPr id="19" name="Rounded Rectangle 21"/>
          <p:cNvSpPr>
            <a:spLocks noChangeArrowheads="1"/>
          </p:cNvSpPr>
          <p:nvPr/>
        </p:nvSpPr>
        <p:spPr bwMode="auto">
          <a:xfrm>
            <a:off x="2393950" y="3133725"/>
            <a:ext cx="1111250" cy="1084263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995" name="Rounded Rectangle 54"/>
          <p:cNvSpPr>
            <a:spLocks noChangeArrowheads="1"/>
          </p:cNvSpPr>
          <p:nvPr/>
        </p:nvSpPr>
        <p:spPr bwMode="auto">
          <a:xfrm>
            <a:off x="2374900" y="3141663"/>
            <a:ext cx="1143000" cy="207962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Automation</a:t>
            </a:r>
          </a:p>
        </p:txBody>
      </p:sp>
      <p:sp>
        <p:nvSpPr>
          <p:cNvPr id="41996" name="TextBox 169"/>
          <p:cNvSpPr txBox="1">
            <a:spLocks noChangeArrowheads="1"/>
          </p:cNvSpPr>
          <p:nvPr/>
        </p:nvSpPr>
        <p:spPr bwMode="auto">
          <a:xfrm>
            <a:off x="2732088" y="3846513"/>
            <a:ext cx="696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3rd Party 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Automation</a:t>
            </a:r>
          </a:p>
        </p:txBody>
      </p:sp>
      <p:pic>
        <p:nvPicPr>
          <p:cNvPr id="41997" name="Picture 2" descr="\\Seafilea\marketing\Public\Kristen G\SEAC ICON LIBRARY_FINAL\Desktop_P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2050" y="3852863"/>
            <a:ext cx="3127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21"/>
          <p:cNvSpPr>
            <a:spLocks noChangeArrowheads="1"/>
          </p:cNvSpPr>
          <p:nvPr/>
        </p:nvSpPr>
        <p:spPr bwMode="auto">
          <a:xfrm>
            <a:off x="3810000" y="3567113"/>
            <a:ext cx="1066800" cy="625475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999" name="Rounded Rectangle 54"/>
          <p:cNvSpPr>
            <a:spLocks noChangeArrowheads="1"/>
          </p:cNvSpPr>
          <p:nvPr/>
        </p:nvSpPr>
        <p:spPr bwMode="auto">
          <a:xfrm>
            <a:off x="3810000" y="3567113"/>
            <a:ext cx="1066800" cy="207962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Traffic System</a:t>
            </a:r>
          </a:p>
        </p:txBody>
      </p:sp>
      <p:sp>
        <p:nvSpPr>
          <p:cNvPr id="42000" name="TextBox 169"/>
          <p:cNvSpPr txBox="1">
            <a:spLocks noChangeArrowheads="1"/>
          </p:cNvSpPr>
          <p:nvPr/>
        </p:nvSpPr>
        <p:spPr bwMode="auto">
          <a:xfrm>
            <a:off x="4038600" y="3795713"/>
            <a:ext cx="8286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3rd Party 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Traffic System</a:t>
            </a:r>
          </a:p>
        </p:txBody>
      </p:sp>
      <p:pic>
        <p:nvPicPr>
          <p:cNvPr id="42001" name="Picture 2" descr="\\Seafilea\marketing\Public\Kristen G\SEAC ICON LIBRARY_FINAL\Desktop_P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795713"/>
            <a:ext cx="285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ed Rectangle 53"/>
          <p:cNvSpPr>
            <a:spLocks noChangeArrowheads="1"/>
          </p:cNvSpPr>
          <p:nvPr/>
        </p:nvSpPr>
        <p:spPr bwMode="auto">
          <a:xfrm>
            <a:off x="5262563" y="1123951"/>
            <a:ext cx="1577975" cy="382905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82B0DE"/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09" tIns="45705" rIns="91409" bIns="45705"/>
          <a:lstStyle/>
          <a:p>
            <a:pPr marL="115888" indent="-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004" name="TextBox 14"/>
          <p:cNvSpPr txBox="1">
            <a:spLocks noChangeArrowheads="1"/>
          </p:cNvSpPr>
          <p:nvPr/>
        </p:nvSpPr>
        <p:spPr bwMode="auto">
          <a:xfrm>
            <a:off x="5408613" y="3181350"/>
            <a:ext cx="1449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9" tIns="45705" rIns="91409" bIns="45705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FF"/>
                </a:solidFill>
                <a:latin typeface="Calibri" pitchFamily="34" charset="0"/>
              </a:rPr>
              <a:t>Media Server </a:t>
            </a:r>
            <a:r>
              <a:rPr lang="en-US" altLang="zh-CN" sz="1400" b="1" dirty="0" smtClean="0">
                <a:solidFill>
                  <a:srgbClr val="FFFFFF"/>
                </a:solidFill>
                <a:latin typeface="Calibri" pitchFamily="34" charset="0"/>
              </a:rPr>
              <a:t>C</a:t>
            </a:r>
            <a:endParaRPr lang="en-US" altLang="zh-CN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2005" name="Picture 69" descr="XORMedia_Logo.png"/>
          <p:cNvPicPr>
            <a:picLocks noChangeAspect="1"/>
          </p:cNvPicPr>
          <p:nvPr/>
        </p:nvPicPr>
        <p:blipFill>
          <a:blip r:embed="rId7"/>
          <a:srcRect r="46205"/>
          <a:stretch>
            <a:fillRect/>
          </a:stretch>
        </p:blipFill>
        <p:spPr bwMode="auto">
          <a:xfrm>
            <a:off x="5791200" y="4476750"/>
            <a:ext cx="6254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49" descr="MSV-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2343150"/>
            <a:ext cx="1477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3"/>
          <p:cNvSpPr>
            <a:spLocks noChangeArrowheads="1"/>
          </p:cNvSpPr>
          <p:nvPr/>
        </p:nvSpPr>
        <p:spPr bwMode="auto">
          <a:xfrm>
            <a:off x="381000" y="2795588"/>
            <a:ext cx="1528763" cy="137160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82B0DE"/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09" tIns="45705" rIns="91409" bIns="45705"/>
          <a:lstStyle/>
          <a:p>
            <a:pPr marL="115888" indent="-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008" name="Rounded Rectangle 54"/>
          <p:cNvSpPr>
            <a:spLocks noChangeArrowheads="1"/>
          </p:cNvSpPr>
          <p:nvPr/>
        </p:nvSpPr>
        <p:spPr bwMode="auto">
          <a:xfrm>
            <a:off x="381000" y="2795588"/>
            <a:ext cx="1528763" cy="292100"/>
          </a:xfrm>
          <a:prstGeom prst="roundRect">
            <a:avLst>
              <a:gd name="adj" fmla="val 2307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rgbClr val="FFFFFF"/>
                </a:solidFill>
                <a:latin typeface="Calibri" pitchFamily="34" charset="0"/>
              </a:rPr>
              <a:t>Ingest</a:t>
            </a:r>
          </a:p>
        </p:txBody>
      </p:sp>
      <p:pic>
        <p:nvPicPr>
          <p:cNvPr id="42009" name="Picture 71" descr="XORMedia_Logo.png"/>
          <p:cNvPicPr>
            <a:picLocks noChangeAspect="1"/>
          </p:cNvPicPr>
          <p:nvPr/>
        </p:nvPicPr>
        <p:blipFill>
          <a:blip r:embed="rId9"/>
          <a:srcRect r="46205"/>
          <a:stretch>
            <a:fillRect/>
          </a:stretch>
        </p:blipFill>
        <p:spPr bwMode="auto">
          <a:xfrm>
            <a:off x="874713" y="3895725"/>
            <a:ext cx="4921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0" name="Picture 68" descr="msv_xo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7063" y="3146425"/>
            <a:ext cx="10350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21"/>
          <p:cNvSpPr>
            <a:spLocks noChangeArrowheads="1"/>
          </p:cNvSpPr>
          <p:nvPr/>
        </p:nvSpPr>
        <p:spPr bwMode="auto">
          <a:xfrm>
            <a:off x="381000" y="2262188"/>
            <a:ext cx="1492250" cy="45720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82B0DE"/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09" tIns="45705" rIns="91409" bIns="45705"/>
          <a:lstStyle/>
          <a:p>
            <a:pPr marL="115888" indent="-115888">
              <a:buFont typeface="Arial" charset="0"/>
              <a:buChar char="•"/>
              <a:defRPr/>
            </a:pPr>
            <a:endParaRPr lang="en-US" altLang="zh-CN" sz="1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012" name="Rounded Rectangle 22"/>
          <p:cNvSpPr>
            <a:spLocks noChangeArrowheads="1"/>
          </p:cNvSpPr>
          <p:nvPr/>
        </p:nvSpPr>
        <p:spPr bwMode="auto">
          <a:xfrm>
            <a:off x="381000" y="2109788"/>
            <a:ext cx="1492250" cy="220662"/>
          </a:xfrm>
          <a:prstGeom prst="roundRect">
            <a:avLst>
              <a:gd name="adj" fmla="val 2307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 dirty="0" err="1" smtClean="0">
                <a:solidFill>
                  <a:srgbClr val="FFFFFF"/>
                </a:solidFill>
                <a:latin typeface="Calibri" pitchFamily="34" charset="0"/>
              </a:rPr>
              <a:t>NetDisk</a:t>
            </a:r>
            <a:endParaRPr lang="en-US" altLang="zh-CN" sz="10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42013" name="Group 5"/>
          <p:cNvGrpSpPr>
            <a:grpSpLocks noChangeAspect="1"/>
          </p:cNvGrpSpPr>
          <p:nvPr/>
        </p:nvGrpSpPr>
        <p:grpSpPr bwMode="auto">
          <a:xfrm>
            <a:off x="501650" y="2346325"/>
            <a:ext cx="395288" cy="288925"/>
            <a:chOff x="456799" y="4140566"/>
            <a:chExt cx="844550" cy="615950"/>
          </a:xfrm>
        </p:grpSpPr>
        <p:pic>
          <p:nvPicPr>
            <p:cNvPr id="42105" name="Picture 7" descr="\\Seafilea\marketing\Public\Kristen G\SEAC ICON LIBRARY_FINAL\satellite_dish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6799" y="4216766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106" name="Picture 106" descr="\\Seafilea\marketing\Public\Kristen G\SEAC ICON LIBRARY_FINAL\Customer Icons-128\woman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85399" y="4140566"/>
              <a:ext cx="61595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014" name="TextBox 113"/>
          <p:cNvSpPr txBox="1">
            <a:spLocks noChangeArrowheads="1"/>
          </p:cNvSpPr>
          <p:nvPr/>
        </p:nvSpPr>
        <p:spPr bwMode="auto">
          <a:xfrm>
            <a:off x="720725" y="2314575"/>
            <a:ext cx="1031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Journalist 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Videos / Images</a:t>
            </a:r>
          </a:p>
        </p:txBody>
      </p:sp>
      <p:pic>
        <p:nvPicPr>
          <p:cNvPr id="42015" name="Picture 71" descr="XORMedia_Logo.png"/>
          <p:cNvPicPr>
            <a:picLocks noChangeAspect="1"/>
          </p:cNvPicPr>
          <p:nvPr/>
        </p:nvPicPr>
        <p:blipFill>
          <a:blip r:embed="rId13"/>
          <a:srcRect r="46205"/>
          <a:stretch>
            <a:fillRect/>
          </a:stretch>
        </p:blipFill>
        <p:spPr bwMode="auto">
          <a:xfrm>
            <a:off x="1539875" y="2559050"/>
            <a:ext cx="2460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21"/>
          <p:cNvSpPr>
            <a:spLocks noChangeArrowheads="1"/>
          </p:cNvSpPr>
          <p:nvPr/>
        </p:nvSpPr>
        <p:spPr bwMode="auto">
          <a:xfrm>
            <a:off x="381000" y="1123950"/>
            <a:ext cx="4289425" cy="71120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020" name="Rounded Rectangle 22"/>
          <p:cNvSpPr>
            <a:spLocks noChangeArrowheads="1"/>
          </p:cNvSpPr>
          <p:nvPr/>
        </p:nvSpPr>
        <p:spPr bwMode="auto">
          <a:xfrm>
            <a:off x="381000" y="1128713"/>
            <a:ext cx="4289425" cy="207962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Production/MAM</a:t>
            </a:r>
          </a:p>
        </p:txBody>
      </p:sp>
      <p:sp>
        <p:nvSpPr>
          <p:cNvPr id="42029" name="TextBox 14"/>
          <p:cNvSpPr txBox="1">
            <a:spLocks noChangeArrowheads="1"/>
          </p:cNvSpPr>
          <p:nvPr/>
        </p:nvSpPr>
        <p:spPr bwMode="auto">
          <a:xfrm>
            <a:off x="923925" y="1654175"/>
            <a:ext cx="9858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9" tIns="45705" rIns="91409" bIns="45705">
            <a:spAutoFit/>
          </a:bodyPr>
          <a:lstStyle/>
          <a:p>
            <a:pPr algn="ctr"/>
            <a:endParaRPr lang="zh-CN" altLang="en-US" sz="11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2030" name="Picture 201" descr="800px-Avid_Technology_Inc__-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7063" y="1420813"/>
            <a:ext cx="5429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1" name="Picture 202" descr="HT5148_1-fcp--001-mu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85950" y="1357313"/>
            <a:ext cx="29527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2" name="Picture 203" descr="Adobe_Premiere_Pro_CS5_icon_(2)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83050" y="1338263"/>
            <a:ext cx="2968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3" name="Picture 204" descr="dalet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94025" y="1395413"/>
            <a:ext cx="2952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34" name="Picture 71" descr="XORMedia_Logo.png"/>
          <p:cNvPicPr>
            <a:picLocks noChangeAspect="1"/>
          </p:cNvPicPr>
          <p:nvPr/>
        </p:nvPicPr>
        <p:blipFill>
          <a:blip r:embed="rId13"/>
          <a:srcRect r="46205"/>
          <a:stretch>
            <a:fillRect/>
          </a:stretch>
        </p:blipFill>
        <p:spPr bwMode="auto">
          <a:xfrm>
            <a:off x="4267200" y="1774825"/>
            <a:ext cx="246063" cy="111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2035" name="TextBox 169"/>
          <p:cNvSpPr txBox="1">
            <a:spLocks noChangeArrowheads="1"/>
          </p:cNvSpPr>
          <p:nvPr/>
        </p:nvSpPr>
        <p:spPr bwMode="auto">
          <a:xfrm>
            <a:off x="650875" y="1598613"/>
            <a:ext cx="4191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AVID</a:t>
            </a:r>
          </a:p>
        </p:txBody>
      </p:sp>
      <p:sp>
        <p:nvSpPr>
          <p:cNvPr id="42036" name="TextBox 169"/>
          <p:cNvSpPr txBox="1">
            <a:spLocks noChangeArrowheads="1"/>
          </p:cNvSpPr>
          <p:nvPr/>
        </p:nvSpPr>
        <p:spPr bwMode="auto">
          <a:xfrm>
            <a:off x="1828800" y="1604963"/>
            <a:ext cx="382588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FCP</a:t>
            </a:r>
          </a:p>
        </p:txBody>
      </p:sp>
      <p:sp>
        <p:nvSpPr>
          <p:cNvPr id="42037" name="TextBox 169"/>
          <p:cNvSpPr txBox="1">
            <a:spLocks noChangeArrowheads="1"/>
          </p:cNvSpPr>
          <p:nvPr/>
        </p:nvSpPr>
        <p:spPr bwMode="auto">
          <a:xfrm>
            <a:off x="2895600" y="1595438"/>
            <a:ext cx="51117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latin typeface="Helvetica World" pitchFamily="34" charset="0"/>
              </a:rPr>
              <a:t>DALET</a:t>
            </a:r>
          </a:p>
        </p:txBody>
      </p:sp>
      <p:sp>
        <p:nvSpPr>
          <p:cNvPr id="42038" name="TextBox 169"/>
          <p:cNvSpPr txBox="1">
            <a:spLocks noChangeArrowheads="1"/>
          </p:cNvSpPr>
          <p:nvPr/>
        </p:nvSpPr>
        <p:spPr bwMode="auto">
          <a:xfrm>
            <a:off x="3863975" y="1509713"/>
            <a:ext cx="7080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ADOBE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  <a:latin typeface="Helvetica World" pitchFamily="34" charset="0"/>
              </a:rPr>
              <a:t>PREMIERE</a:t>
            </a:r>
          </a:p>
        </p:txBody>
      </p:sp>
      <p:sp>
        <p:nvSpPr>
          <p:cNvPr id="42039" name="Line 210"/>
          <p:cNvSpPr>
            <a:spLocks noChangeShapeType="1"/>
          </p:cNvSpPr>
          <p:nvPr/>
        </p:nvSpPr>
        <p:spPr bwMode="auto">
          <a:xfrm>
            <a:off x="2155825" y="2551113"/>
            <a:ext cx="27606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40" name="TextBox 143"/>
          <p:cNvSpPr txBox="1">
            <a:spLocks noChangeArrowheads="1"/>
          </p:cNvSpPr>
          <p:nvPr/>
        </p:nvSpPr>
        <p:spPr bwMode="auto">
          <a:xfrm>
            <a:off x="3487738" y="2379663"/>
            <a:ext cx="1095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9" tIns="45705" rIns="91409" bIns="45705"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Cloud Aqua</a:t>
            </a:r>
          </a:p>
        </p:txBody>
      </p:sp>
      <p:pic>
        <p:nvPicPr>
          <p:cNvPr id="42041" name="Picture 69" descr="XORMedia_Logo.png"/>
          <p:cNvPicPr>
            <a:picLocks noChangeAspect="1"/>
          </p:cNvPicPr>
          <p:nvPr/>
        </p:nvPicPr>
        <p:blipFill>
          <a:blip r:embed="rId18"/>
          <a:srcRect r="46205"/>
          <a:stretch>
            <a:fillRect/>
          </a:stretch>
        </p:blipFill>
        <p:spPr bwMode="auto">
          <a:xfrm>
            <a:off x="3794125" y="2135188"/>
            <a:ext cx="6254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42" name="Rounded Rectangle 54"/>
          <p:cNvSpPr>
            <a:spLocks noChangeArrowheads="1"/>
          </p:cNvSpPr>
          <p:nvPr/>
        </p:nvSpPr>
        <p:spPr bwMode="auto">
          <a:xfrm>
            <a:off x="5260569" y="1129219"/>
            <a:ext cx="1577975" cy="269875"/>
          </a:xfrm>
          <a:prstGeom prst="roundRect">
            <a:avLst>
              <a:gd name="adj" fmla="val 2307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 dirty="0" smtClean="0">
                <a:solidFill>
                  <a:srgbClr val="FFFFFF"/>
                </a:solidFill>
                <a:latin typeface="Calibri" pitchFamily="34" charset="0"/>
              </a:rPr>
              <a:t>Play Back</a:t>
            </a:r>
            <a:endParaRPr lang="en-US" altLang="zh-CN" sz="1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043" name="Line 215"/>
          <p:cNvSpPr>
            <a:spLocks noChangeShapeType="1"/>
          </p:cNvSpPr>
          <p:nvPr/>
        </p:nvSpPr>
        <p:spPr bwMode="auto">
          <a:xfrm>
            <a:off x="3043238" y="2255838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2044" name="Picture 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846388" y="2008188"/>
            <a:ext cx="520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45" name="Line 217"/>
          <p:cNvSpPr>
            <a:spLocks noChangeShapeType="1"/>
          </p:cNvSpPr>
          <p:nvPr/>
        </p:nvSpPr>
        <p:spPr bwMode="auto">
          <a:xfrm>
            <a:off x="2649538" y="2551113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2046" name="Picture 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362200" y="2735263"/>
            <a:ext cx="520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47" name="Line 219"/>
          <p:cNvSpPr>
            <a:spLocks noChangeShapeType="1"/>
          </p:cNvSpPr>
          <p:nvPr/>
        </p:nvSpPr>
        <p:spPr bwMode="auto">
          <a:xfrm>
            <a:off x="4225925" y="2600325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2048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962400" y="2805113"/>
            <a:ext cx="5222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49" name="Text Box 224"/>
          <p:cNvSpPr txBox="1">
            <a:spLocks noChangeArrowheads="1"/>
          </p:cNvSpPr>
          <p:nvPr/>
        </p:nvSpPr>
        <p:spPr bwMode="auto">
          <a:xfrm>
            <a:off x="2809875" y="2524125"/>
            <a:ext cx="688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>
                <a:latin typeface="Calibri" pitchFamily="34" charset="0"/>
              </a:rPr>
              <a:t>LAN/WAN</a:t>
            </a:r>
          </a:p>
        </p:txBody>
      </p:sp>
      <p:sp>
        <p:nvSpPr>
          <p:cNvPr id="42050" name="TextBox 14"/>
          <p:cNvSpPr txBox="1">
            <a:spLocks noChangeArrowheads="1"/>
          </p:cNvSpPr>
          <p:nvPr/>
        </p:nvSpPr>
        <p:spPr bwMode="auto">
          <a:xfrm>
            <a:off x="485775" y="3617913"/>
            <a:ext cx="13795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9" tIns="45705" rIns="91409" bIns="45705">
            <a:spAutoFit/>
          </a:bodyPr>
          <a:lstStyle/>
          <a:p>
            <a:pPr algn="ctr"/>
            <a:r>
              <a:rPr lang="en-US" altLang="zh-CN" sz="1400" b="1">
                <a:solidFill>
                  <a:srgbClr val="FFFFFF"/>
                </a:solidFill>
                <a:latin typeface="Calibri" pitchFamily="34" charset="0"/>
              </a:rPr>
              <a:t>Media Server C</a:t>
            </a:r>
          </a:p>
        </p:txBody>
      </p:sp>
      <p:sp>
        <p:nvSpPr>
          <p:cNvPr id="13" name="Rounded Rectangle 21"/>
          <p:cNvSpPr>
            <a:spLocks noChangeArrowheads="1"/>
          </p:cNvSpPr>
          <p:nvPr/>
        </p:nvSpPr>
        <p:spPr bwMode="auto">
          <a:xfrm>
            <a:off x="7391400" y="1123950"/>
            <a:ext cx="1331913" cy="152400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ounded Rectangle 22"/>
          <p:cNvSpPr>
            <a:spLocks noChangeArrowheads="1"/>
          </p:cNvSpPr>
          <p:nvPr/>
        </p:nvSpPr>
        <p:spPr bwMode="auto">
          <a:xfrm>
            <a:off x="7391400" y="1123950"/>
            <a:ext cx="1331913" cy="295275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>
              <a:defRPr/>
            </a:pPr>
            <a:r>
              <a:rPr lang="en-US" altLang="zh-CN" sz="1000" dirty="0">
                <a:solidFill>
                  <a:schemeClr val="bg1"/>
                </a:solidFill>
                <a:latin typeface="+mn-lt"/>
                <a:ea typeface="+mn-ea"/>
              </a:rPr>
              <a:t>Play to Air (</a:t>
            </a:r>
            <a:r>
              <a:rPr lang="en-US" altLang="zh-CN" sz="1000" dirty="0" smtClean="0">
                <a:solidFill>
                  <a:schemeClr val="bg1"/>
                </a:solidFill>
                <a:latin typeface="+mn-lt"/>
                <a:ea typeface="+mn-ea"/>
              </a:rPr>
              <a:t>SD/HD/4K)</a:t>
            </a:r>
            <a:endParaRPr lang="en-US" altLang="zh-CN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42053" name="Picture 13" descr="C:\Documents and Settings\kgormley\Desktop\PPT Stuff\Icon library work\SEAC ICON LIBRARY_FINAL\PNG Non-labeled Icons_128\tv_icon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772400" y="2114550"/>
            <a:ext cx="60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54" name="Text Box 234"/>
          <p:cNvSpPr txBox="1">
            <a:spLocks noChangeArrowheads="1"/>
          </p:cNvSpPr>
          <p:nvPr/>
        </p:nvSpPr>
        <p:spPr bwMode="auto">
          <a:xfrm>
            <a:off x="2743200" y="1890713"/>
            <a:ext cx="542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 i="1">
                <a:latin typeface="Calibri" pitchFamily="34" charset="0"/>
              </a:rPr>
              <a:t>FTP</a:t>
            </a:r>
          </a:p>
        </p:txBody>
      </p:sp>
      <p:sp>
        <p:nvSpPr>
          <p:cNvPr id="42055" name="Text Box 235"/>
          <p:cNvSpPr txBox="1">
            <a:spLocks noChangeArrowheads="1"/>
          </p:cNvSpPr>
          <p:nvPr/>
        </p:nvSpPr>
        <p:spPr bwMode="auto">
          <a:xfrm>
            <a:off x="1928813" y="2254250"/>
            <a:ext cx="4794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 i="1">
                <a:latin typeface="Calibri" pitchFamily="34" charset="0"/>
              </a:rPr>
              <a:t>HTTP</a:t>
            </a:r>
          </a:p>
        </p:txBody>
      </p:sp>
      <p:sp>
        <p:nvSpPr>
          <p:cNvPr id="42056" name="Text Box 244"/>
          <p:cNvSpPr txBox="1">
            <a:spLocks noChangeArrowheads="1"/>
          </p:cNvSpPr>
          <p:nvPr/>
        </p:nvSpPr>
        <p:spPr bwMode="auto">
          <a:xfrm>
            <a:off x="1916113" y="2743200"/>
            <a:ext cx="5429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 i="1">
                <a:latin typeface="Calibri" pitchFamily="34" charset="0"/>
              </a:rPr>
              <a:t>SMB2</a:t>
            </a:r>
          </a:p>
        </p:txBody>
      </p:sp>
      <p:sp>
        <p:nvSpPr>
          <p:cNvPr id="42057" name="Text Box 245"/>
          <p:cNvSpPr txBox="1">
            <a:spLocks noChangeArrowheads="1"/>
          </p:cNvSpPr>
          <p:nvPr/>
        </p:nvSpPr>
        <p:spPr bwMode="auto">
          <a:xfrm>
            <a:off x="3565525" y="1878013"/>
            <a:ext cx="5429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 i="1">
                <a:latin typeface="Calibri" pitchFamily="34" charset="0"/>
              </a:rPr>
              <a:t>SMB2</a:t>
            </a:r>
          </a:p>
        </p:txBody>
      </p:sp>
      <p:sp>
        <p:nvSpPr>
          <p:cNvPr id="42058" name="Text Box 249"/>
          <p:cNvSpPr txBox="1">
            <a:spLocks noChangeArrowheads="1"/>
          </p:cNvSpPr>
          <p:nvPr/>
        </p:nvSpPr>
        <p:spPr bwMode="auto">
          <a:xfrm>
            <a:off x="1847850" y="3319463"/>
            <a:ext cx="7620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 i="1">
                <a:latin typeface="Calibri" pitchFamily="34" charset="0"/>
              </a:rPr>
              <a:t>API/VDCP</a:t>
            </a:r>
          </a:p>
        </p:txBody>
      </p:sp>
      <p:sp>
        <p:nvSpPr>
          <p:cNvPr id="42059" name="Text Box 250"/>
          <p:cNvSpPr txBox="1">
            <a:spLocks noChangeArrowheads="1"/>
          </p:cNvSpPr>
          <p:nvPr/>
        </p:nvSpPr>
        <p:spPr bwMode="auto">
          <a:xfrm>
            <a:off x="3990975" y="3182938"/>
            <a:ext cx="914400" cy="398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 i="1">
                <a:latin typeface="Calibri" pitchFamily="34" charset="0"/>
              </a:rPr>
              <a:t>API/VDCP</a:t>
            </a:r>
          </a:p>
          <a:p>
            <a:pPr defTabSz="1235075">
              <a:spcBef>
                <a:spcPct val="50000"/>
              </a:spcBef>
            </a:pPr>
            <a:r>
              <a:rPr lang="en-US" altLang="zh-CN" sz="800" b="1" i="1">
                <a:latin typeface="Calibri" pitchFamily="34" charset="0"/>
              </a:rPr>
              <a:t>Playlist Preload</a:t>
            </a:r>
          </a:p>
        </p:txBody>
      </p:sp>
      <p:sp>
        <p:nvSpPr>
          <p:cNvPr id="42060" name="Line 251"/>
          <p:cNvSpPr>
            <a:spLocks noChangeShapeType="1"/>
          </p:cNvSpPr>
          <p:nvPr/>
        </p:nvSpPr>
        <p:spPr bwMode="auto">
          <a:xfrm>
            <a:off x="1143000" y="4024313"/>
            <a:ext cx="0" cy="381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ounded Rectangle 21"/>
          <p:cNvSpPr>
            <a:spLocks noChangeArrowheads="1"/>
          </p:cNvSpPr>
          <p:nvPr/>
        </p:nvSpPr>
        <p:spPr bwMode="auto">
          <a:xfrm>
            <a:off x="2444750" y="3370263"/>
            <a:ext cx="990600" cy="44450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82B0DE"/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409" tIns="45705" rIns="91409" bIns="45705"/>
          <a:lstStyle/>
          <a:p>
            <a:pPr marL="115888" indent="-115888">
              <a:buFont typeface="Arial" charset="0"/>
              <a:buChar char="•"/>
              <a:defRPr/>
            </a:pPr>
            <a:endParaRPr lang="en-US" altLang="zh-CN" sz="15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42063" name="Group 159"/>
          <p:cNvGrpSpPr>
            <a:grpSpLocks/>
          </p:cNvGrpSpPr>
          <p:nvPr/>
        </p:nvGrpSpPr>
        <p:grpSpPr bwMode="auto">
          <a:xfrm>
            <a:off x="2444750" y="3395663"/>
            <a:ext cx="1031875" cy="471487"/>
            <a:chOff x="3135" y="3318"/>
            <a:chExt cx="950" cy="434"/>
          </a:xfrm>
        </p:grpSpPr>
        <p:sp>
          <p:nvSpPr>
            <p:cNvPr id="42100" name="Rounded Rectangle 21"/>
            <p:cNvSpPr>
              <a:spLocks noChangeArrowheads="1"/>
            </p:cNvSpPr>
            <p:nvPr/>
          </p:nvSpPr>
          <p:spPr bwMode="auto">
            <a:xfrm>
              <a:off x="3454" y="3318"/>
              <a:ext cx="170" cy="197"/>
            </a:xfrm>
            <a:prstGeom prst="roundRect">
              <a:avLst>
                <a:gd name="adj" fmla="val 7745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lIns="91409" tIns="45705" rIns="91409" bIns="45705">
              <a:spAutoFit/>
            </a:bodyPr>
            <a:lstStyle/>
            <a:p>
              <a:pPr algn="ctr"/>
              <a:endParaRPr lang="zh-CN" altLang="en-US" sz="800">
                <a:solidFill>
                  <a:schemeClr val="bg1"/>
                </a:solidFill>
                <a:latin typeface="Helvetica World" pitchFamily="34" charset="0"/>
              </a:endParaRPr>
            </a:p>
          </p:txBody>
        </p:sp>
        <p:grpSp>
          <p:nvGrpSpPr>
            <p:cNvPr id="42101" name="Group 161"/>
            <p:cNvGrpSpPr>
              <a:grpSpLocks/>
            </p:cNvGrpSpPr>
            <p:nvPr/>
          </p:nvGrpSpPr>
          <p:grpSpPr bwMode="auto">
            <a:xfrm>
              <a:off x="3135" y="3327"/>
              <a:ext cx="950" cy="425"/>
              <a:chOff x="6849" y="2741"/>
              <a:chExt cx="950" cy="425"/>
            </a:xfrm>
          </p:grpSpPr>
          <p:sp>
            <p:nvSpPr>
              <p:cNvPr id="42103" name="Text Box 92"/>
              <p:cNvSpPr txBox="1">
                <a:spLocks noChangeArrowheads="1"/>
              </p:cNvSpPr>
              <p:nvPr/>
            </p:nvSpPr>
            <p:spPr bwMode="auto">
              <a:xfrm>
                <a:off x="7139" y="2741"/>
                <a:ext cx="660" cy="4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1409" tIns="45705" rIns="91409" bIns="45705">
                <a:spAutoFit/>
              </a:bodyPr>
              <a:lstStyle/>
              <a:p>
                <a:pPr algn="ctr"/>
                <a:r>
                  <a:rPr lang="en-US" altLang="zh-CN" sz="800">
                    <a:solidFill>
                      <a:schemeClr val="bg1"/>
                    </a:solidFill>
                    <a:latin typeface="Helvetica World" pitchFamily="34" charset="0"/>
                  </a:rPr>
                  <a:t>XOR Media</a:t>
                </a:r>
              </a:p>
              <a:p>
                <a:pPr algn="ctr"/>
                <a:r>
                  <a:rPr lang="en-US" altLang="zh-CN" sz="800">
                    <a:solidFill>
                      <a:schemeClr val="bg1"/>
                    </a:solidFill>
                    <a:latin typeface="Helvetica World" pitchFamily="34" charset="0"/>
                  </a:rPr>
                  <a:t> Controller </a:t>
                </a:r>
              </a:p>
              <a:p>
                <a:pPr algn="ctr"/>
                <a:r>
                  <a:rPr lang="en-US" altLang="zh-CN" sz="800">
                    <a:solidFill>
                      <a:schemeClr val="bg1"/>
                    </a:solidFill>
                    <a:latin typeface="Helvetica World" pitchFamily="34" charset="0"/>
                  </a:rPr>
                  <a:t>Tool</a:t>
                </a:r>
              </a:p>
            </p:txBody>
          </p:sp>
          <p:pic>
            <p:nvPicPr>
              <p:cNvPr id="42104" name="Picture 91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6849" y="2767"/>
                <a:ext cx="342" cy="2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pic>
          <p:nvPicPr>
            <p:cNvPr id="42102" name="Picture 71" descr="XORMedia_Logo.png"/>
            <p:cNvPicPr>
              <a:picLocks noChangeAspect="1"/>
            </p:cNvPicPr>
            <p:nvPr/>
          </p:nvPicPr>
          <p:blipFill>
            <a:blip r:embed="rId13"/>
            <a:srcRect r="46205"/>
            <a:stretch>
              <a:fillRect/>
            </a:stretch>
          </p:blipFill>
          <p:spPr bwMode="auto">
            <a:xfrm>
              <a:off x="3544" y="3558"/>
              <a:ext cx="227" cy="1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42064" name="Line 258"/>
          <p:cNvSpPr>
            <a:spLocks noChangeShapeType="1"/>
          </p:cNvSpPr>
          <p:nvPr/>
        </p:nvSpPr>
        <p:spPr bwMode="auto">
          <a:xfrm>
            <a:off x="3657600" y="3409950"/>
            <a:ext cx="1371600" cy="0"/>
          </a:xfrm>
          <a:prstGeom prst="line">
            <a:avLst/>
          </a:prstGeom>
          <a:noFill/>
          <a:ln w="28575">
            <a:solidFill>
              <a:srgbClr val="8C010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65" name="Line 259"/>
          <p:cNvSpPr>
            <a:spLocks noChangeShapeType="1"/>
          </p:cNvSpPr>
          <p:nvPr/>
        </p:nvSpPr>
        <p:spPr bwMode="auto">
          <a:xfrm>
            <a:off x="1905000" y="3567113"/>
            <a:ext cx="457200" cy="0"/>
          </a:xfrm>
          <a:prstGeom prst="line">
            <a:avLst/>
          </a:prstGeom>
          <a:noFill/>
          <a:ln w="28575">
            <a:solidFill>
              <a:srgbClr val="8C010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66" name="Line 260"/>
          <p:cNvSpPr>
            <a:spLocks noChangeShapeType="1"/>
          </p:cNvSpPr>
          <p:nvPr/>
        </p:nvSpPr>
        <p:spPr bwMode="auto">
          <a:xfrm>
            <a:off x="3429000" y="3871913"/>
            <a:ext cx="457200" cy="0"/>
          </a:xfrm>
          <a:prstGeom prst="line">
            <a:avLst/>
          </a:prstGeom>
          <a:noFill/>
          <a:ln w="28575">
            <a:solidFill>
              <a:srgbClr val="8C010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67" name="Line 263"/>
          <p:cNvSpPr>
            <a:spLocks noChangeShapeType="1"/>
          </p:cNvSpPr>
          <p:nvPr/>
        </p:nvSpPr>
        <p:spPr bwMode="auto">
          <a:xfrm>
            <a:off x="4752975" y="4648200"/>
            <a:ext cx="457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68" name="Line 267"/>
          <p:cNvSpPr>
            <a:spLocks noChangeShapeType="1"/>
          </p:cNvSpPr>
          <p:nvPr/>
        </p:nvSpPr>
        <p:spPr bwMode="auto">
          <a:xfrm>
            <a:off x="3581400" y="1814513"/>
            <a:ext cx="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69" name="Line 268"/>
          <p:cNvSpPr>
            <a:spLocks noChangeShapeType="1"/>
          </p:cNvSpPr>
          <p:nvPr/>
        </p:nvSpPr>
        <p:spPr bwMode="auto">
          <a:xfrm>
            <a:off x="1905000" y="2438400"/>
            <a:ext cx="457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70" name="Line 269"/>
          <p:cNvSpPr>
            <a:spLocks noChangeShapeType="1"/>
          </p:cNvSpPr>
          <p:nvPr/>
        </p:nvSpPr>
        <p:spPr bwMode="auto">
          <a:xfrm>
            <a:off x="6895014" y="2495550"/>
            <a:ext cx="457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71" name="Line 270"/>
          <p:cNvSpPr>
            <a:spLocks noChangeShapeType="1"/>
          </p:cNvSpPr>
          <p:nvPr/>
        </p:nvSpPr>
        <p:spPr bwMode="auto">
          <a:xfrm>
            <a:off x="2743200" y="1905000"/>
            <a:ext cx="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72" name="Text Box 271"/>
          <p:cNvSpPr txBox="1">
            <a:spLocks noChangeArrowheads="1"/>
          </p:cNvSpPr>
          <p:nvPr/>
        </p:nvSpPr>
        <p:spPr bwMode="auto">
          <a:xfrm>
            <a:off x="4648200" y="2667000"/>
            <a:ext cx="8604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/>
            <a:r>
              <a:rPr lang="en-US" altLang="zh-CN" sz="800" b="1">
                <a:solidFill>
                  <a:srgbClr val="567A2A"/>
                </a:solidFill>
                <a:latin typeface="Calibri" pitchFamily="34" charset="0"/>
              </a:rPr>
              <a:t>Video clips/</a:t>
            </a:r>
          </a:p>
          <a:p>
            <a:pPr defTabSz="1235075"/>
            <a:r>
              <a:rPr lang="en-US" altLang="zh-CN" sz="800" b="1">
                <a:solidFill>
                  <a:srgbClr val="567A2A"/>
                </a:solidFill>
                <a:latin typeface="Calibri" pitchFamily="34" charset="0"/>
              </a:rPr>
              <a:t>Templates</a:t>
            </a:r>
          </a:p>
        </p:txBody>
      </p:sp>
      <p:sp>
        <p:nvSpPr>
          <p:cNvPr id="42073" name="Line 272"/>
          <p:cNvSpPr>
            <a:spLocks noChangeShapeType="1"/>
          </p:cNvSpPr>
          <p:nvPr/>
        </p:nvSpPr>
        <p:spPr bwMode="auto">
          <a:xfrm>
            <a:off x="4754563" y="2684463"/>
            <a:ext cx="457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74" name="Line 273"/>
          <p:cNvSpPr>
            <a:spLocks noChangeShapeType="1"/>
          </p:cNvSpPr>
          <p:nvPr/>
        </p:nvSpPr>
        <p:spPr bwMode="auto">
          <a:xfrm>
            <a:off x="1943100" y="2933700"/>
            <a:ext cx="457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76" name="Text Box 275"/>
          <p:cNvSpPr txBox="1">
            <a:spLocks noChangeArrowheads="1"/>
          </p:cNvSpPr>
          <p:nvPr/>
        </p:nvSpPr>
        <p:spPr bwMode="auto">
          <a:xfrm>
            <a:off x="4724400" y="4324350"/>
            <a:ext cx="8604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/>
            <a:r>
              <a:rPr lang="en-US" altLang="zh-CN" sz="800" b="1">
                <a:solidFill>
                  <a:srgbClr val="E68900"/>
                </a:solidFill>
                <a:latin typeface="Calibri" pitchFamily="34" charset="0"/>
              </a:rPr>
              <a:t>Live </a:t>
            </a:r>
          </a:p>
          <a:p>
            <a:pPr defTabSz="1235075"/>
            <a:r>
              <a:rPr lang="en-US" altLang="zh-CN" sz="800" b="1">
                <a:solidFill>
                  <a:srgbClr val="E68900"/>
                </a:solidFill>
                <a:latin typeface="Calibri" pitchFamily="34" charset="0"/>
              </a:rPr>
              <a:t>feed</a:t>
            </a:r>
          </a:p>
        </p:txBody>
      </p:sp>
      <p:sp>
        <p:nvSpPr>
          <p:cNvPr id="42077" name="Rectangle 2"/>
          <p:cNvSpPr>
            <a:spLocks/>
          </p:cNvSpPr>
          <p:nvPr/>
        </p:nvSpPr>
        <p:spPr bwMode="auto">
          <a:xfrm>
            <a:off x="820497" y="20955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1" dirty="0">
                <a:solidFill>
                  <a:srgbClr val="497039"/>
                </a:solidFill>
                <a:latin typeface="Helvetica World" pitchFamily="34" charset="0"/>
                <a:cs typeface="Helvetica World" pitchFamily="34" charset="0"/>
              </a:rPr>
              <a:t>XOR Media Architecture</a:t>
            </a:r>
          </a:p>
        </p:txBody>
      </p:sp>
      <p:sp>
        <p:nvSpPr>
          <p:cNvPr id="42078" name="Text Box 109"/>
          <p:cNvSpPr txBox="1">
            <a:spLocks noChangeArrowheads="1"/>
          </p:cNvSpPr>
          <p:nvPr/>
        </p:nvSpPr>
        <p:spPr bwMode="auto">
          <a:xfrm>
            <a:off x="6895014" y="2266950"/>
            <a:ext cx="400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00" b="1">
                <a:latin typeface="Calibri" pitchFamily="34" charset="0"/>
              </a:rPr>
              <a:t>SDI</a:t>
            </a:r>
          </a:p>
        </p:txBody>
      </p:sp>
      <p:sp>
        <p:nvSpPr>
          <p:cNvPr id="11" name="Rounded Rectangle 21"/>
          <p:cNvSpPr>
            <a:spLocks noChangeArrowheads="1"/>
          </p:cNvSpPr>
          <p:nvPr/>
        </p:nvSpPr>
        <p:spPr bwMode="auto">
          <a:xfrm>
            <a:off x="7400925" y="2800350"/>
            <a:ext cx="1331913" cy="2133600"/>
          </a:xfrm>
          <a:prstGeom prst="roundRect">
            <a:avLst>
              <a:gd name="adj" fmla="val 7745"/>
            </a:avLst>
          </a:prstGeom>
          <a:gradFill rotWithShape="1">
            <a:gsLst>
              <a:gs pos="0">
                <a:srgbClr val="7F7F7F"/>
              </a:gs>
              <a:gs pos="100000">
                <a:srgbClr val="D9D9D9"/>
              </a:gs>
            </a:gsLst>
            <a:lin ang="16200000"/>
          </a:gradFill>
          <a:ln w="9525" algn="ctr">
            <a:noFill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9" tIns="45705" rIns="91409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080" name="Rounded Rectangle 22"/>
          <p:cNvSpPr>
            <a:spLocks noChangeArrowheads="1"/>
          </p:cNvSpPr>
          <p:nvPr/>
        </p:nvSpPr>
        <p:spPr bwMode="auto">
          <a:xfrm>
            <a:off x="7412038" y="2800350"/>
            <a:ext cx="1331912" cy="295275"/>
          </a:xfrm>
          <a:prstGeom prst="roundRect">
            <a:avLst>
              <a:gd name="adj" fmla="val 23079"/>
            </a:avLst>
          </a:prstGeom>
          <a:solidFill>
            <a:srgbClr val="7F7F7F"/>
          </a:solidFill>
          <a:ln w="9525" algn="ctr">
            <a:noFill/>
            <a:round/>
            <a:headEnd/>
            <a:tailEnd/>
          </a:ln>
        </p:spPr>
        <p:txBody>
          <a:bodyPr lIns="91409" tIns="45705" rIns="91409" bIns="45705" anchor="ctr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Calibri" pitchFamily="34" charset="0"/>
              </a:rPr>
              <a:t>IPTV</a:t>
            </a:r>
          </a:p>
        </p:txBody>
      </p:sp>
      <p:sp>
        <p:nvSpPr>
          <p:cNvPr id="42098" name="Line 269"/>
          <p:cNvSpPr>
            <a:spLocks noChangeShapeType="1"/>
          </p:cNvSpPr>
          <p:nvPr/>
        </p:nvSpPr>
        <p:spPr bwMode="auto">
          <a:xfrm>
            <a:off x="6904539" y="4003675"/>
            <a:ext cx="457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99" name="Text Box 114"/>
          <p:cNvSpPr txBox="1">
            <a:spLocks noChangeArrowheads="1"/>
          </p:cNvSpPr>
          <p:nvPr/>
        </p:nvSpPr>
        <p:spPr bwMode="auto">
          <a:xfrm>
            <a:off x="6865715" y="3790950"/>
            <a:ext cx="600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00" b="1" dirty="0">
                <a:latin typeface="Calibri" pitchFamily="34" charset="0"/>
              </a:rPr>
              <a:t>IP Stream</a:t>
            </a:r>
          </a:p>
        </p:txBody>
      </p:sp>
      <p:grpSp>
        <p:nvGrpSpPr>
          <p:cNvPr id="42082" name="Group 130"/>
          <p:cNvGrpSpPr>
            <a:grpSpLocks/>
          </p:cNvGrpSpPr>
          <p:nvPr/>
        </p:nvGrpSpPr>
        <p:grpSpPr bwMode="auto">
          <a:xfrm>
            <a:off x="7858125" y="3714750"/>
            <a:ext cx="461963" cy="628650"/>
            <a:chOff x="4992" y="1986"/>
            <a:chExt cx="291" cy="396"/>
          </a:xfrm>
        </p:grpSpPr>
        <p:sp>
          <p:nvSpPr>
            <p:cNvPr id="42096" name="TextBox 169"/>
            <p:cNvSpPr txBox="1">
              <a:spLocks noChangeArrowheads="1"/>
            </p:cNvSpPr>
            <p:nvPr/>
          </p:nvSpPr>
          <p:spPr bwMode="auto">
            <a:xfrm>
              <a:off x="5010" y="2238"/>
              <a:ext cx="2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9" tIns="45705" rIns="91409" bIns="45705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Helvetica World" pitchFamily="34" charset="0"/>
                </a:rPr>
                <a:t>CDN</a:t>
              </a:r>
            </a:p>
          </p:txBody>
        </p:sp>
        <p:pic>
          <p:nvPicPr>
            <p:cNvPr id="42097" name="Picture 118" descr="network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992" y="198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083" name="Group 129"/>
          <p:cNvGrpSpPr>
            <a:grpSpLocks/>
          </p:cNvGrpSpPr>
          <p:nvPr/>
        </p:nvGrpSpPr>
        <p:grpSpPr bwMode="auto">
          <a:xfrm>
            <a:off x="7648575" y="3181350"/>
            <a:ext cx="838200" cy="485775"/>
            <a:chOff x="4896" y="2484"/>
            <a:chExt cx="528" cy="306"/>
          </a:xfrm>
        </p:grpSpPr>
        <p:grpSp>
          <p:nvGrpSpPr>
            <p:cNvPr id="42090" name="Group 7"/>
            <p:cNvGrpSpPr>
              <a:grpSpLocks/>
            </p:cNvGrpSpPr>
            <p:nvPr/>
          </p:nvGrpSpPr>
          <p:grpSpPr bwMode="auto">
            <a:xfrm>
              <a:off x="4896" y="2484"/>
              <a:ext cx="528" cy="203"/>
              <a:chOff x="789473" y="526152"/>
              <a:chExt cx="7273705" cy="4734034"/>
            </a:xfrm>
          </p:grpSpPr>
          <p:sp>
            <p:nvSpPr>
              <p:cNvPr id="134" name="Cloud 133"/>
              <p:cNvSpPr/>
              <p:nvPr/>
            </p:nvSpPr>
            <p:spPr>
              <a:xfrm rot="11089274">
                <a:off x="789473" y="526152"/>
                <a:ext cx="7273705" cy="4594112"/>
              </a:xfrm>
              <a:prstGeom prst="cloud">
                <a:avLst/>
              </a:prstGeom>
              <a:solidFill>
                <a:srgbClr val="9C247F">
                  <a:alpha val="20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Cloud 134"/>
              <p:cNvSpPr/>
              <p:nvPr/>
            </p:nvSpPr>
            <p:spPr>
              <a:xfrm rot="11089274">
                <a:off x="1092544" y="782683"/>
                <a:ext cx="6956862" cy="4477503"/>
              </a:xfrm>
              <a:prstGeom prst="cloud">
                <a:avLst/>
              </a:prstGeom>
              <a:solidFill>
                <a:srgbClr val="9C247F">
                  <a:alpha val="25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Cloud 135"/>
              <p:cNvSpPr/>
              <p:nvPr/>
            </p:nvSpPr>
            <p:spPr>
              <a:xfrm rot="11089274">
                <a:off x="1023669" y="969246"/>
                <a:ext cx="6970634" cy="3964456"/>
              </a:xfrm>
              <a:prstGeom prst="cloud">
                <a:avLst/>
              </a:prstGeom>
              <a:solidFill>
                <a:srgbClr val="9C247F">
                  <a:alpha val="50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pic>
          <p:nvPicPr>
            <p:cNvPr id="42091" name="Picture 69" descr="XORMedia_Logo.png"/>
            <p:cNvPicPr>
              <a:picLocks noChangeAspect="1"/>
            </p:cNvPicPr>
            <p:nvPr/>
          </p:nvPicPr>
          <p:blipFill>
            <a:blip r:embed="rId24"/>
            <a:srcRect r="46205"/>
            <a:stretch>
              <a:fillRect/>
            </a:stretch>
          </p:blipFill>
          <p:spPr bwMode="auto">
            <a:xfrm>
              <a:off x="5010" y="2526"/>
              <a:ext cx="28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92" name="TextBox 169"/>
            <p:cNvSpPr txBox="1">
              <a:spLocks noChangeArrowheads="1"/>
            </p:cNvSpPr>
            <p:nvPr/>
          </p:nvSpPr>
          <p:spPr bwMode="auto">
            <a:xfrm>
              <a:off x="4921" y="2646"/>
              <a:ext cx="49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9" tIns="45705" rIns="91409" bIns="45705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Helvetica World" pitchFamily="34" charset="0"/>
                </a:rPr>
                <a:t>Cloud Aqua</a:t>
              </a:r>
            </a:p>
          </p:txBody>
        </p:sp>
      </p:grpSp>
      <p:grpSp>
        <p:nvGrpSpPr>
          <p:cNvPr id="42084" name="Group 127"/>
          <p:cNvGrpSpPr>
            <a:grpSpLocks/>
          </p:cNvGrpSpPr>
          <p:nvPr/>
        </p:nvGrpSpPr>
        <p:grpSpPr bwMode="auto">
          <a:xfrm>
            <a:off x="7680325" y="4391025"/>
            <a:ext cx="925513" cy="542925"/>
            <a:chOff x="4880" y="2766"/>
            <a:chExt cx="583" cy="342"/>
          </a:xfrm>
        </p:grpSpPr>
        <p:sp>
          <p:nvSpPr>
            <p:cNvPr id="42088" name="TextBox 169"/>
            <p:cNvSpPr txBox="1">
              <a:spLocks noChangeArrowheads="1"/>
            </p:cNvSpPr>
            <p:nvPr/>
          </p:nvSpPr>
          <p:spPr bwMode="auto">
            <a:xfrm>
              <a:off x="4880" y="2964"/>
              <a:ext cx="5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9" tIns="45705" rIns="91409" bIns="45705">
              <a:spAutoFit/>
            </a:bodyPr>
            <a:lstStyle/>
            <a:p>
              <a:pPr algn="ctr"/>
              <a:r>
                <a:rPr lang="en-US" altLang="zh-CN" sz="900">
                  <a:solidFill>
                    <a:schemeClr val="bg1"/>
                  </a:solidFill>
                  <a:latin typeface="Helvetica World" pitchFamily="34" charset="0"/>
                </a:rPr>
                <a:t>3</a:t>
              </a:r>
              <a:r>
                <a:rPr lang="en-US" altLang="zh-CN" sz="900" baseline="30000">
                  <a:solidFill>
                    <a:schemeClr val="bg1"/>
                  </a:solidFill>
                  <a:latin typeface="Helvetica World" pitchFamily="34" charset="0"/>
                </a:rPr>
                <a:t>rd</a:t>
              </a:r>
              <a:r>
                <a:rPr lang="en-US" altLang="zh-CN" sz="900">
                  <a:solidFill>
                    <a:schemeClr val="bg1"/>
                  </a:solidFill>
                  <a:latin typeface="Helvetica World" pitchFamily="34" charset="0"/>
                </a:rPr>
                <a:t> party Cloud</a:t>
              </a:r>
            </a:p>
          </p:txBody>
        </p:sp>
        <p:sp>
          <p:nvSpPr>
            <p:cNvPr id="5" name="Cloud 4"/>
            <p:cNvSpPr>
              <a:spLocks noChangeArrowheads="1"/>
            </p:cNvSpPr>
            <p:nvPr/>
          </p:nvSpPr>
          <p:spPr bwMode="auto">
            <a:xfrm>
              <a:off x="4998" y="2766"/>
              <a:ext cx="336" cy="217"/>
            </a:xfrm>
            <a:custGeom>
              <a:avLst/>
              <a:gdLst>
                <a:gd name="T0" fmla="*/ 4644327 w 43200"/>
                <a:gd name="T1" fmla="*/ 1333500 h 43200"/>
                <a:gd name="T2" fmla="*/ 2324100 w 43200"/>
                <a:gd name="T3" fmla="*/ 2664160 h 43200"/>
                <a:gd name="T4" fmla="*/ 14418 w 43200"/>
                <a:gd name="T5" fmla="*/ 1333500 h 43200"/>
                <a:gd name="T6" fmla="*/ 2324100 w 43200"/>
                <a:gd name="T7" fmla="*/ 152488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F9FBAF"/>
            </a:solidFill>
            <a:ln w="9525" algn="ctr">
              <a:noFill/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solidFill>
                  <a:srgbClr val="666666"/>
                </a:solidFill>
                <a:latin typeface="Calibri" pitchFamily="34" charset="0"/>
              </a:endParaRPr>
            </a:p>
          </p:txBody>
        </p:sp>
      </p:grpSp>
      <p:pic>
        <p:nvPicPr>
          <p:cNvPr id="16" name="Picture 32" descr="live_antenna.pn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743825" y="1495425"/>
            <a:ext cx="609600" cy="53657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/>
        </p:spPr>
      </p:pic>
      <p:sp>
        <p:nvSpPr>
          <p:cNvPr id="42086" name="Text Box 245"/>
          <p:cNvSpPr txBox="1">
            <a:spLocks noChangeArrowheads="1"/>
          </p:cNvSpPr>
          <p:nvPr/>
        </p:nvSpPr>
        <p:spPr bwMode="auto">
          <a:xfrm>
            <a:off x="4267200" y="1962150"/>
            <a:ext cx="5429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35075">
              <a:spcBef>
                <a:spcPct val="50000"/>
              </a:spcBef>
            </a:pPr>
            <a:r>
              <a:rPr lang="en-US" altLang="zh-CN" sz="800" b="1" i="1" dirty="0" smtClean="0">
                <a:latin typeface="Calibri" pitchFamily="34" charset="0"/>
              </a:rPr>
              <a:t>SMB2</a:t>
            </a:r>
            <a:endParaRPr lang="en-US" altLang="zh-CN" sz="800" b="1" i="1" dirty="0">
              <a:latin typeface="Calibri" pitchFamily="34" charset="0"/>
            </a:endParaRPr>
          </a:p>
        </p:txBody>
      </p:sp>
      <p:sp>
        <p:nvSpPr>
          <p:cNvPr id="42087" name="Line 267"/>
          <p:cNvSpPr>
            <a:spLocks noChangeShapeType="1"/>
          </p:cNvSpPr>
          <p:nvPr/>
        </p:nvSpPr>
        <p:spPr bwMode="auto">
          <a:xfrm>
            <a:off x="4267200" y="1863725"/>
            <a:ext cx="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831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9CB9677-C242-4008-A2E0-6C61CFAF5D55}"/>
              </a:ext>
            </a:extLst>
          </p:cNvPr>
          <p:cNvSpPr/>
          <p:nvPr/>
        </p:nvSpPr>
        <p:spPr>
          <a:xfrm>
            <a:off x="2438400" y="1"/>
            <a:ext cx="6705600" cy="8148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pic>
        <p:nvPicPr>
          <p:cNvPr id="2867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2166895"/>
            <a:ext cx="25908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2895600" y="101047"/>
            <a:ext cx="5791200" cy="612775"/>
          </a:xfrm>
        </p:spPr>
        <p:txBody>
          <a:bodyPr/>
          <a:lstStyle/>
          <a:p>
            <a:pPr algn="ctr" eaLnBrk="1" hangingPunct="1"/>
            <a:r>
              <a:rPr lang="en-US" altLang="zh-CN" sz="3400" dirty="0" err="1" smtClean="0">
                <a:ea typeface="宋体" charset="-122"/>
              </a:rPr>
              <a:t>MediaServer</a:t>
            </a:r>
            <a:r>
              <a:rPr lang="en-US" altLang="zh-CN" sz="3400" dirty="0" smtClean="0">
                <a:ea typeface="宋体" charset="-122"/>
              </a:rPr>
              <a:t> C Series</a:t>
            </a:r>
          </a:p>
        </p:txBody>
      </p:sp>
      <p:sp>
        <p:nvSpPr>
          <p:cNvPr id="28677" name="Oval 42"/>
          <p:cNvSpPr>
            <a:spLocks noChangeArrowheads="1"/>
          </p:cNvSpPr>
          <p:nvPr/>
        </p:nvSpPr>
        <p:spPr bwMode="auto">
          <a:xfrm>
            <a:off x="4352925" y="1176295"/>
            <a:ext cx="2909888" cy="2882900"/>
          </a:xfrm>
          <a:prstGeom prst="ellipse">
            <a:avLst/>
          </a:prstGeom>
          <a:noFill/>
          <a:ln w="63500" algn="ctr">
            <a:solidFill>
              <a:srgbClr val="94C0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" name="Oval 42"/>
          <p:cNvSpPr>
            <a:spLocks noChangeAspect="1" noChangeArrowheads="1"/>
          </p:cNvSpPr>
          <p:nvPr/>
        </p:nvSpPr>
        <p:spPr bwMode="auto">
          <a:xfrm>
            <a:off x="4200525" y="1023895"/>
            <a:ext cx="3198813" cy="3168650"/>
          </a:xfrm>
          <a:prstGeom prst="ellipse">
            <a:avLst/>
          </a:prstGeom>
          <a:noFill/>
          <a:ln w="63500" algn="ctr">
            <a:solidFill>
              <a:srgbClr val="94C08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3505200" y="4300495"/>
            <a:ext cx="449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rgbClr val="5C5C5C"/>
                </a:solidFill>
              </a:rPr>
              <a:t>Multi-channel </a:t>
            </a:r>
            <a:r>
              <a:rPr lang="en-US" altLang="zh-CN" sz="2000" dirty="0" smtClean="0">
                <a:solidFill>
                  <a:srgbClr val="5C5C5C"/>
                </a:solidFill>
              </a:rPr>
              <a:t>SD/HD/4K </a:t>
            </a:r>
            <a:r>
              <a:rPr lang="en-US" altLang="zh-CN" sz="2000" dirty="0">
                <a:solidFill>
                  <a:srgbClr val="5C5C5C"/>
                </a:solidFill>
              </a:rPr>
              <a:t>Video Server</a:t>
            </a:r>
          </a:p>
        </p:txBody>
      </p:sp>
      <p:pic>
        <p:nvPicPr>
          <p:cNvPr id="11" name="Picture 2" descr="C:\Users\xiaojie.yu\Desktop\PPT\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1"/>
          <a:stretch/>
        </p:blipFill>
        <p:spPr bwMode="auto">
          <a:xfrm>
            <a:off x="2743200" y="0"/>
            <a:ext cx="1466850" cy="8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86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7" grpId="1" animBg="1"/>
      <p:bldP spid="2" grpId="0" animBg="1"/>
      <p:bldP spid="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4"/>
          <p:cNvSpPr>
            <a:spLocks noChangeArrowheads="1"/>
          </p:cNvSpPr>
          <p:nvPr/>
        </p:nvSpPr>
        <p:spPr bwMode="auto">
          <a:xfrm>
            <a:off x="1447800" y="1200150"/>
            <a:ext cx="5943600" cy="3429000"/>
          </a:xfrm>
          <a:prstGeom prst="rect">
            <a:avLst/>
          </a:prstGeom>
          <a:noFill/>
          <a:ln w="63500" algn="ctr">
            <a:solidFill>
              <a:srgbClr val="94C08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000" dirty="0" smtClean="0">
                <a:ea typeface="宋体" charset="-122"/>
              </a:rPr>
              <a:t>Hardware Components</a:t>
            </a:r>
          </a:p>
        </p:txBody>
      </p:sp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544512" y="1306651"/>
            <a:ext cx="5703888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</a:rPr>
              <a:t>3RU server chassis</a:t>
            </a:r>
          </a:p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600" dirty="0" smtClean="0">
                <a:solidFill>
                  <a:srgbClr val="5C5C5C"/>
                </a:solidFill>
              </a:rPr>
              <a:t>System boot disk: SSD, 128GB or above</a:t>
            </a:r>
            <a:endParaRPr lang="en-US" altLang="zh-CN" sz="1600" dirty="0">
              <a:solidFill>
                <a:srgbClr val="5C5C5C"/>
              </a:solidFill>
            </a:endParaRPr>
          </a:p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</a:rPr>
              <a:t>Redundant, hot-swappable power supplies</a:t>
            </a:r>
          </a:p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</a:rPr>
              <a:t>Up to 8 input/output ports</a:t>
            </a:r>
          </a:p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</a:rPr>
              <a:t>Video Storage Options: </a:t>
            </a:r>
          </a:p>
          <a:p>
            <a:pPr marL="742950" lvl="1" indent="-28575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</a:rPr>
              <a:t>With </a:t>
            </a:r>
            <a:r>
              <a:rPr lang="en-US" altLang="zh-CN" sz="1600" dirty="0" smtClean="0">
                <a:solidFill>
                  <a:srgbClr val="5C5C5C"/>
                </a:solidFill>
              </a:rPr>
              <a:t>UML N</a:t>
            </a:r>
            <a:endParaRPr lang="en-US" altLang="zh-CN" sz="1600" dirty="0">
              <a:solidFill>
                <a:srgbClr val="5C5C5C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5C5C5C"/>
                </a:solidFill>
              </a:rPr>
              <a:t>With local storage </a:t>
            </a:r>
            <a:r>
              <a:rPr lang="en-US" altLang="zh-CN" sz="1600" dirty="0" smtClean="0">
                <a:solidFill>
                  <a:srgbClr val="5C5C5C"/>
                </a:solidFill>
              </a:rPr>
              <a:t>eight or sixteen </a:t>
            </a:r>
            <a:r>
              <a:rPr lang="en-US" altLang="zh-CN" sz="1600" dirty="0">
                <a:solidFill>
                  <a:srgbClr val="5C5C5C"/>
                </a:solidFill>
              </a:rPr>
              <a:t>240GB/480GB/960GB/1.92TB/3.84TB (SSD) or  1TB/2TB/4TB/8TB (HDD)</a:t>
            </a:r>
          </a:p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600" dirty="0" smtClean="0">
                <a:solidFill>
                  <a:srgbClr val="5C5C5C"/>
                </a:solidFill>
              </a:rPr>
              <a:t>RAID6 </a:t>
            </a:r>
            <a:r>
              <a:rPr lang="en-US" altLang="zh-CN" sz="1600" dirty="0">
                <a:solidFill>
                  <a:srgbClr val="5C5C5C"/>
                </a:solidFill>
              </a:rPr>
              <a:t>protection of HDD/SSD local storage (optional)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8912" y="2038350"/>
            <a:ext cx="3341688" cy="160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/>
          </p:cNvSpPr>
          <p:nvPr/>
        </p:nvSpPr>
        <p:spPr bwMode="auto">
          <a:xfrm>
            <a:off x="457200" y="1123950"/>
            <a:ext cx="594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400" dirty="0" smtClean="0">
                <a:solidFill>
                  <a:srgbClr val="5C5C5C"/>
                </a:solidFill>
                <a:cs typeface="Helvetica World" pitchFamily="34" charset="0"/>
              </a:rPr>
              <a:t>SD/HD</a:t>
            </a:r>
            <a:endParaRPr lang="en-US" altLang="zh-CN" sz="2400" dirty="0">
              <a:solidFill>
                <a:srgbClr val="5C5C5C"/>
              </a:solidFill>
              <a:cs typeface="Helvetica World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Maximum of 8 </a:t>
            </a:r>
            <a:r>
              <a:rPr lang="en-US" altLang="zh-CN" sz="2000" dirty="0" err="1" smtClean="0">
                <a:solidFill>
                  <a:srgbClr val="5C5C5C"/>
                </a:solidFill>
                <a:cs typeface="Helvetica World" pitchFamily="34" charset="0"/>
              </a:rPr>
              <a:t>Playout</a:t>
            </a: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 Channels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Maximum of 8 Ingest Channels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The Configuration of the Codec Pack is ‘a la carte’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Configurable as SD only or HD only or HD/SD switchable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400" dirty="0" smtClean="0">
                <a:solidFill>
                  <a:srgbClr val="5C5C5C"/>
                </a:solidFill>
                <a:cs typeface="Helvetica World" pitchFamily="34" charset="0"/>
              </a:rPr>
              <a:t>4K</a:t>
            </a:r>
            <a:endParaRPr lang="en-US" altLang="zh-CN" sz="2400" dirty="0">
              <a:solidFill>
                <a:srgbClr val="5C5C5C"/>
              </a:solidFill>
              <a:cs typeface="Helvetica World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1 </a:t>
            </a:r>
            <a:r>
              <a:rPr lang="en-US" altLang="zh-CN" sz="2000" dirty="0" err="1" smtClean="0">
                <a:solidFill>
                  <a:srgbClr val="5C5C5C"/>
                </a:solidFill>
                <a:cs typeface="Helvetica World" pitchFamily="34" charset="0"/>
              </a:rPr>
              <a:t>Playout</a:t>
            </a: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 Channel</a:t>
            </a:r>
            <a:endParaRPr lang="en-US" altLang="zh-CN" sz="2000" dirty="0">
              <a:solidFill>
                <a:srgbClr val="5C5C5C"/>
              </a:solidFill>
              <a:cs typeface="Helvetica World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Support HD Up Conversion to 4K</a:t>
            </a:r>
            <a:endParaRPr lang="en-US" altLang="zh-CN" sz="2000" dirty="0">
              <a:solidFill>
                <a:srgbClr val="5C5C5C"/>
              </a:solidFill>
              <a:cs typeface="Helvetica Worl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95976" y="57150"/>
            <a:ext cx="779082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497039"/>
                </a:solidFill>
                <a:latin typeface="Helvetica World" pitchFamily="34" charset="0"/>
                <a:ea typeface="Helvetica World"/>
                <a:cs typeface="Helvetica World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9pPr>
          </a:lstStyle>
          <a:p>
            <a:pPr eaLnBrk="1" hangingPunct="1"/>
            <a:r>
              <a:rPr lang="en-US" altLang="zh-CN" sz="3000" dirty="0">
                <a:ea typeface="宋体" charset="-122"/>
              </a:rPr>
              <a:t>I/O Configuration</a:t>
            </a:r>
            <a:endParaRPr lang="en-US" altLang="zh-CN" sz="3000" dirty="0" smtClean="0"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22"/>
          <p:cNvSpPr>
            <a:spLocks noChangeArrowheads="1"/>
          </p:cNvSpPr>
          <p:nvPr/>
        </p:nvSpPr>
        <p:spPr bwMode="auto">
          <a:xfrm>
            <a:off x="1447800" y="1200150"/>
            <a:ext cx="5943600" cy="3429000"/>
          </a:xfrm>
          <a:prstGeom prst="rect">
            <a:avLst/>
          </a:prstGeom>
          <a:noFill/>
          <a:ln w="63500" algn="ctr">
            <a:solidFill>
              <a:srgbClr val="94C08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747" name="Text Box 414"/>
          <p:cNvSpPr txBox="1">
            <a:spLocks noChangeArrowheads="1"/>
          </p:cNvSpPr>
          <p:nvPr/>
        </p:nvSpPr>
        <p:spPr bwMode="auto">
          <a:xfrm>
            <a:off x="609600" y="1412875"/>
            <a:ext cx="4495800" cy="306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500" dirty="0">
                <a:solidFill>
                  <a:srgbClr val="5C5C5C"/>
                </a:solidFill>
              </a:rPr>
              <a:t>Software codec configuration for SD only or HD </a:t>
            </a:r>
            <a:r>
              <a:rPr lang="en-US" altLang="zh-CN" sz="1500" dirty="0" smtClean="0">
                <a:solidFill>
                  <a:srgbClr val="5C5C5C"/>
                </a:solidFill>
              </a:rPr>
              <a:t>only, SD/HD switchable or 4K</a:t>
            </a:r>
            <a:endParaRPr lang="en-US" altLang="zh-CN" sz="1500" dirty="0">
              <a:solidFill>
                <a:srgbClr val="5C5C5C"/>
              </a:solidFill>
            </a:endParaRPr>
          </a:p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500" dirty="0">
                <a:solidFill>
                  <a:srgbClr val="5C5C5C"/>
                </a:solidFill>
              </a:rPr>
              <a:t>Encode and decode support</a:t>
            </a:r>
            <a:r>
              <a:rPr lang="en-US" altLang="zh-CN" sz="1500" dirty="0"/>
              <a:t> </a:t>
            </a:r>
            <a:r>
              <a:rPr lang="en-US" altLang="zh-CN" sz="1500" dirty="0">
                <a:solidFill>
                  <a:srgbClr val="5C5C5C"/>
                </a:solidFill>
              </a:rPr>
              <a:t>for multiple video formats</a:t>
            </a:r>
          </a:p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500" dirty="0">
                <a:solidFill>
                  <a:srgbClr val="5C5C5C"/>
                </a:solidFill>
              </a:rPr>
              <a:t>Support for up conversion, down conversion and cross conversion</a:t>
            </a:r>
          </a:p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500" dirty="0">
                <a:solidFill>
                  <a:srgbClr val="5C5C5C"/>
                </a:solidFill>
              </a:rPr>
              <a:t>Support for Close Caption and Teletext</a:t>
            </a:r>
          </a:p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500" dirty="0">
                <a:solidFill>
                  <a:srgbClr val="5C5C5C"/>
                </a:solidFill>
              </a:rPr>
              <a:t>Support for graphic like logo, image</a:t>
            </a:r>
          </a:p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500" dirty="0">
                <a:solidFill>
                  <a:srgbClr val="5C5C5C"/>
                </a:solidFill>
              </a:rPr>
              <a:t>Support for Aspect Ratio conversion</a:t>
            </a:r>
          </a:p>
          <a:p>
            <a:pPr marL="363538" indent="-363538">
              <a:spcBef>
                <a:spcPct val="50000"/>
              </a:spcBef>
              <a:buFontTx/>
              <a:buChar char="•"/>
            </a:pPr>
            <a:r>
              <a:rPr lang="en-US" altLang="zh-CN" sz="1500" dirty="0">
                <a:solidFill>
                  <a:srgbClr val="5C5C5C"/>
                </a:solidFill>
              </a:rPr>
              <a:t>Support for VDCP, Sony and MCCAPI Control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95976" y="57150"/>
            <a:ext cx="779082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497039"/>
                </a:solidFill>
                <a:latin typeface="Helvetica World" pitchFamily="34" charset="0"/>
                <a:ea typeface="Helvetica World"/>
                <a:cs typeface="Helvetica World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9pPr>
          </a:lstStyle>
          <a:p>
            <a:pPr eaLnBrk="1" hangingPunct="1"/>
            <a:r>
              <a:rPr lang="en-US" altLang="zh-CN" sz="3000" dirty="0">
                <a:ea typeface="宋体" charset="-122"/>
              </a:rPr>
              <a:t>Software Components</a:t>
            </a:r>
            <a:endParaRPr lang="en-US" altLang="zh-CN" sz="3000" dirty="0" smtClean="0">
              <a:ea typeface="宋体" charset="-122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8912" y="2038350"/>
            <a:ext cx="3341688" cy="160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  <p:bldP spid="317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>
            <a:spLocks/>
          </p:cNvSpPr>
          <p:nvPr/>
        </p:nvSpPr>
        <p:spPr bwMode="auto">
          <a:xfrm>
            <a:off x="533400" y="120015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cs typeface="Helvetica World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1600">
              <a:solidFill>
                <a:srgbClr val="5C5C5C"/>
              </a:solidFill>
              <a:cs typeface="Helvetica World" pitchFamily="34" charset="0"/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091" y="1147907"/>
            <a:ext cx="4779818" cy="3527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95976" y="57150"/>
            <a:ext cx="779082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497039"/>
                </a:solidFill>
                <a:latin typeface="Helvetica World" pitchFamily="34" charset="0"/>
                <a:ea typeface="Helvetica World"/>
                <a:cs typeface="Helvetica World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9pPr>
          </a:lstStyle>
          <a:p>
            <a:r>
              <a:rPr lang="en-US" altLang="zh-CN" sz="3000" dirty="0"/>
              <a:t>Configuration Utility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/>
          </p:cNvSpPr>
          <p:nvPr/>
        </p:nvSpPr>
        <p:spPr bwMode="auto">
          <a:xfrm>
            <a:off x="609600" y="1276350"/>
            <a:ext cx="762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400" dirty="0">
                <a:solidFill>
                  <a:srgbClr val="5C5C5C"/>
                </a:solidFill>
                <a:cs typeface="Helvetica World" pitchFamily="34" charset="0"/>
              </a:rPr>
              <a:t>Perfect for direct </a:t>
            </a:r>
            <a:r>
              <a:rPr lang="en-US" altLang="zh-CN" sz="2400" dirty="0" smtClean="0">
                <a:solidFill>
                  <a:srgbClr val="5C5C5C"/>
                </a:solidFill>
                <a:cs typeface="Helvetica World" pitchFamily="34" charset="0"/>
              </a:rPr>
              <a:t>ingest </a:t>
            </a:r>
            <a:r>
              <a:rPr lang="en-US" altLang="zh-CN" sz="2400" dirty="0">
                <a:solidFill>
                  <a:srgbClr val="5C5C5C"/>
                </a:solidFill>
                <a:cs typeface="Helvetica World" pitchFamily="34" charset="0"/>
              </a:rPr>
              <a:t>and </a:t>
            </a:r>
            <a:r>
              <a:rPr lang="en-US" altLang="zh-CN" sz="2400" dirty="0" err="1">
                <a:solidFill>
                  <a:srgbClr val="5C5C5C"/>
                </a:solidFill>
                <a:cs typeface="Helvetica World" pitchFamily="34" charset="0"/>
              </a:rPr>
              <a:t>playout</a:t>
            </a:r>
            <a:endParaRPr lang="en-US" altLang="zh-CN" sz="2400" dirty="0">
              <a:solidFill>
                <a:srgbClr val="5C5C5C"/>
              </a:solidFill>
              <a:cs typeface="Helvetica World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400" dirty="0">
                <a:solidFill>
                  <a:srgbClr val="5C5C5C"/>
                </a:solidFill>
                <a:cs typeface="Helvetica World" pitchFamily="34" charset="0"/>
              </a:rPr>
              <a:t>Embedded FTP server minimizing system fragmentation as much as possible (available for local storage)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400" dirty="0">
                <a:solidFill>
                  <a:srgbClr val="5C5C5C"/>
                </a:solidFill>
                <a:cs typeface="Helvetica World" pitchFamily="34" charset="0"/>
              </a:rPr>
              <a:t>Embedded SMG Lite for file ingest/file transfer (available for local storage)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400" dirty="0">
                <a:solidFill>
                  <a:srgbClr val="5C5C5C"/>
                </a:solidFill>
                <a:cs typeface="Helvetica World" pitchFamily="34" charset="0"/>
              </a:rPr>
              <a:t>Direct streaming with </a:t>
            </a:r>
            <a:r>
              <a:rPr lang="en-US" altLang="zh-CN" sz="2400" dirty="0" smtClean="0">
                <a:solidFill>
                  <a:srgbClr val="5C5C5C"/>
                </a:solidFill>
                <a:cs typeface="Helvetica World" pitchFamily="34" charset="0"/>
              </a:rPr>
              <a:t>XOR UML N </a:t>
            </a:r>
            <a:r>
              <a:rPr lang="en-US" altLang="zh-CN" sz="2400" dirty="0" err="1" smtClean="0">
                <a:solidFill>
                  <a:srgbClr val="5C5C5C"/>
                </a:solidFill>
                <a:cs typeface="Helvetica World" pitchFamily="34" charset="0"/>
              </a:rPr>
              <a:t>CloudAqua</a:t>
            </a:r>
            <a:r>
              <a:rPr lang="en-US" altLang="zh-CN" sz="2400" dirty="0" smtClean="0">
                <a:solidFill>
                  <a:srgbClr val="5C5C5C"/>
                </a:solidFill>
                <a:cs typeface="Helvetica World" pitchFamily="34" charset="0"/>
              </a:rPr>
              <a:t> Storage</a:t>
            </a:r>
            <a:endParaRPr lang="en-US" altLang="zh-CN" sz="2400" dirty="0">
              <a:solidFill>
                <a:srgbClr val="5C5C5C"/>
              </a:solidFill>
              <a:cs typeface="Helvetica Worl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95976" y="57150"/>
            <a:ext cx="779082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497039"/>
                </a:solidFill>
                <a:latin typeface="Helvetica World" pitchFamily="34" charset="0"/>
                <a:ea typeface="Helvetica World"/>
                <a:cs typeface="Helvetica World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9pPr>
          </a:lstStyle>
          <a:p>
            <a:r>
              <a:rPr lang="en-US" altLang="zh-CN" sz="3000" dirty="0">
                <a:ea typeface="宋体" charset="-122"/>
              </a:rPr>
              <a:t>Multi-functionality</a:t>
            </a:r>
            <a:endParaRPr lang="en-US" altLang="zh-CN" sz="3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/>
          </p:cNvSpPr>
          <p:nvPr/>
        </p:nvSpPr>
        <p:spPr bwMode="auto">
          <a:xfrm>
            <a:off x="609600" y="1094902"/>
            <a:ext cx="632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400" dirty="0">
                <a:solidFill>
                  <a:srgbClr val="5C5C5C"/>
                </a:solidFill>
                <a:cs typeface="Helvetica World" pitchFamily="34" charset="0"/>
              </a:rPr>
              <a:t>High Density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-"/>
            </a:pP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Easy </a:t>
            </a:r>
            <a:r>
              <a:rPr lang="en-US" altLang="zh-CN" sz="2000" dirty="0">
                <a:solidFill>
                  <a:srgbClr val="5C5C5C"/>
                </a:solidFill>
                <a:cs typeface="Helvetica World" pitchFamily="34" charset="0"/>
              </a:rPr>
              <a:t>to expand with increasing density </a:t>
            </a:r>
            <a:r>
              <a:rPr lang="en-US" altLang="zh-CN" sz="2000" dirty="0" smtClean="0">
                <a:solidFill>
                  <a:srgbClr val="5C5C5C"/>
                </a:solidFill>
                <a:cs typeface="Helvetica World" pitchFamily="34" charset="0"/>
              </a:rPr>
              <a:t>requirements</a:t>
            </a:r>
            <a:endParaRPr lang="en-US" altLang="zh-CN" sz="2000" dirty="0">
              <a:solidFill>
                <a:srgbClr val="5C5C5C"/>
              </a:solidFill>
              <a:cs typeface="Helvetica World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400" dirty="0">
                <a:solidFill>
                  <a:srgbClr val="5C5C5C"/>
                </a:solidFill>
                <a:cs typeface="Helvetica World" pitchFamily="34" charset="0"/>
              </a:rPr>
              <a:t>High Reliability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zh-CN" sz="2000" dirty="0">
                <a:solidFill>
                  <a:srgbClr val="5C5C5C"/>
                </a:solidFill>
                <a:cs typeface="Helvetica World" pitchFamily="34" charset="0"/>
              </a:rPr>
              <a:t>Redundant, hot-swappable power supplies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zh-CN" sz="2000" dirty="0">
                <a:solidFill>
                  <a:srgbClr val="5C5C5C"/>
                </a:solidFill>
                <a:cs typeface="Helvetica World" pitchFamily="34" charset="0"/>
              </a:rPr>
              <a:t>Flash SSD boot disk for high-speed booting and extra reliability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zh-CN" sz="2000" dirty="0">
                <a:solidFill>
                  <a:srgbClr val="5C5C5C"/>
                </a:solidFill>
                <a:cs typeface="Helvetica World" pitchFamily="34" charset="0"/>
              </a:rPr>
              <a:t>RAID6 protection against 2-drive failure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95976" y="57150"/>
            <a:ext cx="779082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497039"/>
                </a:solidFill>
                <a:latin typeface="Helvetica World" pitchFamily="34" charset="0"/>
                <a:ea typeface="Helvetica World"/>
                <a:cs typeface="Helvetica World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 World"/>
                <a:ea typeface="Helvetica World"/>
                <a:cs typeface="Helvetica World"/>
              </a:defRPr>
            </a:lvl9pPr>
          </a:lstStyle>
          <a:p>
            <a:r>
              <a:rPr lang="en-US" altLang="zh-CN" sz="3000" dirty="0">
                <a:ea typeface="宋体" charset="-122"/>
              </a:rPr>
              <a:t>High Density and Reliability</a:t>
            </a:r>
            <a:endParaRPr lang="en-US" altLang="zh-CN" sz="3000" dirty="0"/>
          </a:p>
        </p:txBody>
      </p:sp>
      <p:pic>
        <p:nvPicPr>
          <p:cNvPr id="5" name="Picture 2" descr="C:\Users\ffronda\Desktop\WORK\Broadcast\Stock Photos\Broadcast\dreamstime_14868166.jpg"/>
          <p:cNvPicPr>
            <a:picLocks noChangeAspect="1" noChangeArrowheads="1"/>
          </p:cNvPicPr>
          <p:nvPr/>
        </p:nvPicPr>
        <p:blipFill>
          <a:blip r:embed="rId2" cstate="print"/>
          <a:srcRect l="28415" t="16667" r="29507" b="16666"/>
          <a:stretch>
            <a:fillRect/>
          </a:stretch>
        </p:blipFill>
        <p:spPr bwMode="auto">
          <a:xfrm>
            <a:off x="6800893" y="1205808"/>
            <a:ext cx="1959655" cy="152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16-9">
  <a:themeElements>
    <a:clrScheme name="XOR Color Palette">
      <a:dk1>
        <a:srgbClr val="262626"/>
      </a:dk1>
      <a:lt1>
        <a:srgbClr val="FFFFFF"/>
      </a:lt1>
      <a:dk2>
        <a:srgbClr val="A5A5A5"/>
      </a:dk2>
      <a:lt2>
        <a:srgbClr val="EBF1DD"/>
      </a:lt2>
      <a:accent1>
        <a:srgbClr val="6A9534"/>
      </a:accent1>
      <a:accent2>
        <a:srgbClr val="28629A"/>
      </a:accent2>
      <a:accent3>
        <a:srgbClr val="497039"/>
      </a:accent3>
      <a:accent4>
        <a:srgbClr val="243444"/>
      </a:accent4>
      <a:accent5>
        <a:srgbClr val="C3D69B"/>
      </a:accent5>
      <a:accent6>
        <a:srgbClr val="50677E"/>
      </a:accent6>
      <a:hlink>
        <a:srgbClr val="262626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Template16-9</Template>
  <TotalTime>5786</TotalTime>
  <Words>556</Words>
  <Application>Microsoft Office PowerPoint</Application>
  <PresentationFormat>全屏显示(16:9)</PresentationFormat>
  <Paragraphs>153</Paragraphs>
  <Slides>13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Template16-9</vt:lpstr>
      <vt:lpstr>MediaServer C Series</vt:lpstr>
      <vt:lpstr>PowerPoint 演示文稿</vt:lpstr>
      <vt:lpstr>MediaServer C Series</vt:lpstr>
      <vt:lpstr>Hardware Components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Company>SeaChange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XOR Media</dc:title>
  <dc:creator>FFronda</dc:creator>
  <cp:lastModifiedBy>xiaojie.yu</cp:lastModifiedBy>
  <cp:revision>522</cp:revision>
  <dcterms:created xsi:type="dcterms:W3CDTF">2012-08-01T08:54:09Z</dcterms:created>
  <dcterms:modified xsi:type="dcterms:W3CDTF">2020-04-10T07:04:55Z</dcterms:modified>
</cp:coreProperties>
</file>